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75" r:id="rId1"/>
  </p:sldMasterIdLst>
  <p:notesMasterIdLst>
    <p:notesMasterId r:id="rId63"/>
  </p:notesMasterIdLst>
  <p:sldIdLst>
    <p:sldId id="720" r:id="rId2"/>
    <p:sldId id="722" r:id="rId3"/>
    <p:sldId id="721" r:id="rId4"/>
    <p:sldId id="753" r:id="rId5"/>
    <p:sldId id="762" r:id="rId6"/>
    <p:sldId id="329" r:id="rId7"/>
    <p:sldId id="699" r:id="rId8"/>
    <p:sldId id="700" r:id="rId9"/>
    <p:sldId id="694" r:id="rId10"/>
    <p:sldId id="696" r:id="rId11"/>
    <p:sldId id="701" r:id="rId12"/>
    <p:sldId id="697" r:id="rId13"/>
    <p:sldId id="756" r:id="rId14"/>
    <p:sldId id="719" r:id="rId15"/>
    <p:sldId id="743" r:id="rId16"/>
    <p:sldId id="766" r:id="rId17"/>
    <p:sldId id="334" r:id="rId18"/>
    <p:sldId id="364" r:id="rId19"/>
    <p:sldId id="737" r:id="rId20"/>
    <p:sldId id="734" r:id="rId21"/>
    <p:sldId id="757" r:id="rId22"/>
    <p:sldId id="365" r:id="rId23"/>
    <p:sldId id="736" r:id="rId24"/>
    <p:sldId id="359" r:id="rId25"/>
    <p:sldId id="725" r:id="rId26"/>
    <p:sldId id="727" r:id="rId27"/>
    <p:sldId id="360" r:id="rId28"/>
    <p:sldId id="362" r:id="rId29"/>
    <p:sldId id="729" r:id="rId30"/>
    <p:sldId id="728" r:id="rId31"/>
    <p:sldId id="726" r:id="rId32"/>
    <p:sldId id="758" r:id="rId33"/>
    <p:sldId id="738" r:id="rId34"/>
    <p:sldId id="732" r:id="rId35"/>
    <p:sldId id="739" r:id="rId36"/>
    <p:sldId id="741" r:id="rId37"/>
    <p:sldId id="740" r:id="rId38"/>
    <p:sldId id="742" r:id="rId39"/>
    <p:sldId id="295" r:id="rId40"/>
    <p:sldId id="759" r:id="rId41"/>
    <p:sldId id="354" r:id="rId42"/>
    <p:sldId id="744" r:id="rId43"/>
    <p:sldId id="538" r:id="rId44"/>
    <p:sldId id="763" r:id="rId45"/>
    <p:sldId id="297" r:id="rId46"/>
    <p:sldId id="299" r:id="rId47"/>
    <p:sldId id="308" r:id="rId48"/>
    <p:sldId id="301" r:id="rId49"/>
    <p:sldId id="300" r:id="rId50"/>
    <p:sldId id="302" r:id="rId51"/>
    <p:sldId id="760" r:id="rId52"/>
    <p:sldId id="747" r:id="rId53"/>
    <p:sldId id="355" r:id="rId54"/>
    <p:sldId id="764" r:id="rId55"/>
    <p:sldId id="309" r:id="rId56"/>
    <p:sldId id="310" r:id="rId57"/>
    <p:sldId id="322" r:id="rId58"/>
    <p:sldId id="750" r:id="rId59"/>
    <p:sldId id="356" r:id="rId60"/>
    <p:sldId id="765" r:id="rId61"/>
    <p:sldId id="505" r:id="rId62"/>
  </p:sldIdLst>
  <p:sldSz cx="12192000" cy="6858000"/>
  <p:notesSz cx="7315200" cy="9601200"/>
  <p:custDataLst>
    <p:tags r:id="rId6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DF6"/>
    <a:srgbClr val="F17F3D"/>
    <a:srgbClr val="FBDE84"/>
    <a:srgbClr val="ACD6EB"/>
    <a:srgbClr val="CAE4BE"/>
    <a:srgbClr val="4EA627"/>
    <a:srgbClr val="49A3D1"/>
    <a:srgbClr val="F7C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1"/>
    <p:restoredTop sz="87606" autoAdjust="0"/>
  </p:normalViewPr>
  <p:slideViewPr>
    <p:cSldViewPr>
      <p:cViewPr varScale="1">
        <p:scale>
          <a:sx n="103" d="100"/>
          <a:sy n="103" d="100"/>
        </p:scale>
        <p:origin x="68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350E91B-AB32-4945-9606-11B5E46E625F}" type="datetimeFigureOut">
              <a:rPr lang="en-US" smtClean="0"/>
              <a:pPr/>
              <a:t>4/15/24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2E59878-0995-4EFB-9404-C21058C736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2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64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24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47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14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00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07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93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30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27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32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12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Discrete can </a:t>
            </a:r>
            <a:r>
              <a:rPr lang="en-US" dirty="0" err="1"/>
              <a:t>tkake</a:t>
            </a:r>
            <a:r>
              <a:rPr lang="en-US" dirty="0"/>
              <a:t> on negative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00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34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99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05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70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52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339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146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36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652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43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101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092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849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3662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813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497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59878-0995-4EFB-9404-C21058C736ED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041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002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98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31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 ordinary linear regression, we typically use least square method for estimating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𝛽</m:t>
                    </m:r>
                  </m:oMath>
                </a14:m>
                <a:r>
                  <a:rPr lang="en-US" dirty="0"/>
                  <a:t>s. The least squares method minimize the sum of squared deviations of the observed values of Y from the predicted values.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 ordinary linear regression, we typically use least square method for estimating </a:t>
                </a:r>
                <a:r>
                  <a:rPr lang="en-US" b="0" i="0" smtClean="0">
                    <a:latin typeface="Cambria Math"/>
                  </a:rPr>
                  <a:t>𝛽</a:t>
                </a:r>
                <a:r>
                  <a:rPr lang="en-US" dirty="0" smtClean="0"/>
                  <a:t>s</a:t>
                </a:r>
                <a:r>
                  <a:rPr lang="en-US" dirty="0" smtClean="0"/>
                  <a:t>. The </a:t>
                </a:r>
                <a:r>
                  <a:rPr lang="en-US" dirty="0" smtClean="0"/>
                  <a:t>least squares method minimize the sum of squared deviations of the observed values of Y from the predicted values.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09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93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48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54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3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31563"/>
            <a:ext cx="2743200" cy="213886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April 19,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31563"/>
            <a:ext cx="4114800" cy="22859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Class 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6553200"/>
            <a:ext cx="2743200" cy="228600"/>
          </a:xfrm>
        </p:spPr>
        <p:txBody>
          <a:bodyPr/>
          <a:lstStyle>
            <a:lvl1pPr>
              <a:defRPr sz="2000"/>
            </a:lvl1pPr>
          </a:lstStyle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67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524" y="139235"/>
            <a:ext cx="4898676" cy="107996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6524"/>
            <a:ext cx="6878288" cy="61086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524" y="1371600"/>
            <a:ext cx="4898676" cy="48736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94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21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16694" indent="-216694">
              <a:buSzPct val="105000"/>
              <a:buFont typeface="Arial" panose="020B0604020202020204" pitchFamily="34" charset="0"/>
              <a:buChar char="•"/>
              <a:tabLst/>
              <a:defRPr/>
            </a:lvl1pPr>
            <a:lvl2pPr marL="559594" indent="-216694">
              <a:buSzPct val="105000"/>
              <a:buFont typeface="Arial" panose="020B0604020202020204" pitchFamily="34" charset="0"/>
              <a:buChar char="•"/>
              <a:tabLst/>
              <a:defRPr/>
            </a:lvl2pPr>
            <a:lvl3pPr marL="901304" indent="-215504">
              <a:buSzPct val="105000"/>
              <a:buFont typeface="Arial" panose="020B0604020202020204" pitchFamily="34" charset="0"/>
              <a:buChar char="•"/>
              <a:tabLst/>
              <a:defRPr/>
            </a:lvl3pPr>
            <a:lvl4pPr marL="1244204" indent="-215504">
              <a:buSzPct val="105000"/>
              <a:buFont typeface="Arial" panose="020B0604020202020204" pitchFamily="34" charset="0"/>
              <a:buChar char="•"/>
              <a:tabLst/>
              <a:defRPr/>
            </a:lvl4pPr>
            <a:lvl5pPr marL="1587104" indent="-215504">
              <a:buSzPct val="102000"/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2"/>
            <a:ext cx="4114800" cy="228599"/>
          </a:xfrm>
        </p:spPr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43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11FECBE-7F2E-A244-8F06-AF3BB9BB36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4E4369A-837A-B34E-AB83-109EFB99D8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09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C186C50-8FFD-7347-8887-535491AC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3166" y="6474372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April 19, 2023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E9C16E7-4A5A-4B4E-BA20-0C425483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4372"/>
            <a:ext cx="7819697" cy="2471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Class 6 Notes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77279D-D2B1-9448-9829-8902CDD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474372"/>
            <a:ext cx="1135117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97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174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F0EB-5238-5235-DDAE-AB1A3FFB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2FD258-D02C-F64E-8DF7-AB0A342C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45FAF-1189-C3B7-A3C8-860B4AC76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1A5DB-5AFD-F8DB-41E7-19DAE9959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D44376-48AD-2396-851A-6B23130E0E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" y="1143001"/>
            <a:ext cx="11887200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84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97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169988"/>
            <a:ext cx="5867400" cy="5006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69988"/>
            <a:ext cx="5867400" cy="5006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308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1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7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88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19,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6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1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43000"/>
            <a:ext cx="91440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646416"/>
            <a:ext cx="2743200" cy="2138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April 19,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630002"/>
            <a:ext cx="41148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Class 6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629400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2E564-DBC0-42F7-941F-4FCB83AFA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0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78492/which-optimization-algorithm-is-used-in-glm-function-in-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hyperlink" Target="https://stats.oarc.ucla.edu/other/mult-pkg/faq/general/faqhow-are-the-likelihood-ratio-wald-and-lagrange-multiplier-score-tests-different-andor-similar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8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72-021-00258-1" TargetMode="External"/><Relationship Id="rId2" Type="http://schemas.openxmlformats.org/officeDocument/2006/relationships/hyperlink" Target="https://www.ncbi.nlm.nih.gov/pmc/articles/PMC6941147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orms.office.com/r/4rFGQN36TB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D9B4B-6491-93C1-6B71-110AF33CD6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 6: Simple Logistic Regression (II) and Multiple Logistic Regression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9BDE91-7705-EC1A-3151-96035F19F5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08DE3-DCA4-440B-1961-6CD53997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4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8788" indent="-458788">
              <a:buFont typeface="+mj-lt"/>
              <a:buAutoNum type="arabicPeriod" startAt="2"/>
            </a:pPr>
            <a:r>
              <a:rPr lang="en-US" dirty="0"/>
              <a:t>Construct the likelihood function across the sample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7467600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Since there are n subjects in the data, and </a:t>
                </a:r>
                <a:r>
                  <a:rPr lang="en-US" b="1" dirty="0"/>
                  <a:t>each subject is considered independent </a:t>
                </a:r>
                <a:r>
                  <a:rPr lang="en-US" dirty="0"/>
                  <a:t>of each other, the likelihood function for the whole data can be expressed as: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7467600" cy="5413248"/>
              </a:xfrm>
              <a:blipFill>
                <a:blip r:embed="rId3"/>
                <a:stretch>
                  <a:fillRect l="-1531" t="-1874" r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C1C793-695C-2B08-31F2-004F570EF432}"/>
                  </a:ext>
                </a:extLst>
              </p:cNvPr>
              <p:cNvSpPr/>
              <p:nvPr/>
            </p:nvSpPr>
            <p:spPr>
              <a:xfrm>
                <a:off x="8915400" y="1063749"/>
                <a:ext cx="3251886" cy="2289051"/>
              </a:xfrm>
              <a:prstGeom prst="rect">
                <a:avLst/>
              </a:prstGeom>
              <a:solidFill>
                <a:srgbClr val="F7CB25">
                  <a:alpha val="65098"/>
                </a:srgbClr>
              </a:solidFill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Recall: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Response variable of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err="1">
                    <a:solidFill>
                      <a:schemeClr val="tx1"/>
                    </a:solidFill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</a:rPr>
                  <a:t> subject</a:t>
                </a:r>
                <a:endParaRPr lang="en-US" sz="2000" b="0" dirty="0">
                  <a:solidFill>
                    <a:schemeClr val="tx1"/>
                  </a:solidFill>
                </a:endParaRP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Independent variable for the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err="1">
                    <a:solidFill>
                      <a:schemeClr val="tx1"/>
                    </a:solidFill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</a:rPr>
                  <a:t> subject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/>
                </a:endParaRP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1−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/>
                      </a:rPr>
                      <m:t>Pr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=0|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C1C793-695C-2B08-31F2-004F570E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1063749"/>
                <a:ext cx="3251886" cy="2289051"/>
              </a:xfrm>
              <a:prstGeom prst="rect">
                <a:avLst/>
              </a:prstGeom>
              <a:blipFill>
                <a:blip r:embed="rId4"/>
                <a:stretch>
                  <a:fillRect l="-1533" r="-1149" b="-1075"/>
                </a:stretch>
              </a:blipFill>
              <a:ln w="571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4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5938" indent="-515938">
              <a:buFont typeface="+mj-lt"/>
              <a:buAutoNum type="arabicPeriod" startAt="3"/>
            </a:pPr>
            <a:r>
              <a:rPr lang="en-US" dirty="0"/>
              <a:t>Convert to log-likelihood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1353800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Mathematically, it is easier to work with the </a:t>
                </a:r>
                <a:r>
                  <a:rPr lang="en-US" b="1" dirty="0"/>
                  <a:t>log likelihood</a:t>
                </a:r>
                <a:r>
                  <a:rPr lang="en-US" dirty="0"/>
                  <a:t>                  function for maximization</a:t>
                </a:r>
              </a:p>
              <a:p>
                <a:endParaRPr lang="en-US" dirty="0"/>
              </a:p>
              <a:p>
                <a:r>
                  <a:rPr lang="en-US" dirty="0"/>
                  <a:t>The log likelihood function is: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ln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⁡[1−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]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1353800" cy="5413248"/>
              </a:xfrm>
              <a:blipFill>
                <a:blip r:embed="rId3"/>
                <a:stretch>
                  <a:fillRect l="-1006" t="-1874" b="-18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999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5938" indent="-515938">
              <a:buFont typeface="+mj-lt"/>
              <a:buAutoNum type="arabicPeriod" startAt="4"/>
            </a:pPr>
            <a:r>
              <a:rPr lang="en-US" dirty="0"/>
              <a:t>Find MLEs that maximize log-likelihood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that maximizes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we </a:t>
                </a:r>
                <a:r>
                  <a:rPr lang="en-US" b="1" dirty="0">
                    <a:solidFill>
                      <a:schemeClr val="accent5"/>
                    </a:solidFill>
                  </a:rPr>
                  <a:t>differentiate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accent5"/>
                        </a:solidFill>
                        <a:latin typeface="Cambria Math"/>
                      </a:rPr>
                      <m:t>𝑳</m:t>
                    </m:r>
                    <m:d>
                      <m:dPr>
                        <m:ctrlP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accent5"/>
                                </a:solidFill>
                                <a:latin typeface="Cambria Math"/>
                              </a:rPr>
                              <m:t>𝜷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accent5"/>
                                </a:solidFill>
                                <a:latin typeface="Cambria Math"/>
                              </a:rPr>
                              <m:t>𝟎</m:t>
                            </m:r>
                          </m:sub>
                        </m:sSub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accent5"/>
                                </a:solidFill>
                                <a:latin typeface="Cambria Math"/>
                              </a:rPr>
                              <m:t>𝜷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accent5"/>
                                </a:solidFill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b="1" dirty="0">
                    <a:solidFill>
                      <a:schemeClr val="accent6"/>
                    </a:solidFill>
                  </a:rPr>
                  <a:t>set the resulting expression to zero</a:t>
                </a:r>
              </a:p>
              <a:p>
                <a:endParaRPr lang="en-US" sz="2400" dirty="0"/>
              </a:p>
              <a:p>
                <a:pPr lvl="1"/>
                <a:r>
                  <a:rPr lang="en-US" dirty="0"/>
                  <a:t>Such equations are called likelihood equations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∑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sz="2400" dirty="0"/>
              </a:p>
              <a:p>
                <a:r>
                  <a:rPr lang="en-US" dirty="0"/>
                  <a:t>In logistic regression, we cannot solve above equations</a:t>
                </a:r>
              </a:p>
              <a:p>
                <a:r>
                  <a:rPr lang="en-US" dirty="0"/>
                  <a:t>Need to use iterative algorithm, such as i</a:t>
                </a:r>
                <a:r>
                  <a:rPr lang="en-US" b="0" i="0" dirty="0">
                    <a:effectLst/>
                    <a:latin typeface="SF Pro Text"/>
                  </a:rPr>
                  <a:t>teratively reweighted least squares (IWLS) </a:t>
                </a:r>
                <a:r>
                  <a:rPr lang="en-US" dirty="0"/>
                  <a:t>algorithm, should be used to find the MLEs for logistic regression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556" b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776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5814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96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do this in 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12039600" cy="5413248"/>
          </a:xfrm>
        </p:spPr>
        <p:txBody>
          <a:bodyPr>
            <a:normAutofit/>
          </a:bodyPr>
          <a:lstStyle/>
          <a:p>
            <a:r>
              <a:rPr lang="en-US" dirty="0" err="1"/>
              <a:t>glm</a:t>
            </a:r>
            <a:r>
              <a:rPr lang="en-US" dirty="0"/>
              <a:t>() function automatically does MLE for you</a:t>
            </a:r>
          </a:p>
          <a:p>
            <a:r>
              <a:rPr lang="en-US" dirty="0"/>
              <a:t>You can explore other algorithms (other than IWLS) to maximize the likelihood</a:t>
            </a:r>
          </a:p>
          <a:p>
            <a:r>
              <a:rPr lang="en-US" dirty="0">
                <a:hlinkClick r:id="rId3"/>
              </a:rPr>
              <a:t>https://stats.stackexchange.com/questions/178492/which-optimization-algorithm-is-used-in-glm-function-in-r</a:t>
            </a:r>
            <a:r>
              <a:rPr lang="en-US" dirty="0"/>
              <a:t>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4A31D5E-57F5-244D-F4AF-66F975391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83E205-BB50-39B1-9ED6-0093DB3D43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85986"/>
            <a:ext cx="11887200" cy="10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10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Fitted Model using MLE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6096000" cy="4270248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51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51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5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5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sz="5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5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5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51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51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5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0.9</m:t>
                      </m:r>
                      <m:r>
                        <a:rPr lang="en-US" sz="5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9−</m:t>
                      </m:r>
                      <m:r>
                        <m:rPr>
                          <m:nor/>
                        </m:rPr>
                        <a:rPr lang="en-US" sz="5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0.03</m:t>
                      </m:r>
                      <m:r>
                        <m:rPr>
                          <m:nor/>
                        </m:rPr>
                        <a:rPr lang="en-US" sz="51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5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US" sz="51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  <m:r>
                            <m:rPr>
                              <m:nor/>
                            </m:rPr>
                            <a:rPr lang="en-US" sz="51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</m:d>
                      <m:r>
                        <a:rPr lang="en-US" sz="510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5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0.05</m:t>
                      </m:r>
                      <m:r>
                        <a:rPr lang="en-US" sz="5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5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5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51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𝐴𝐼𝐴𝑁</m:t>
                          </m:r>
                        </m:e>
                      </m:d>
                      <m:r>
                        <a:rPr lang="en-US" sz="51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5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0.12</m:t>
                      </m:r>
                      <m:r>
                        <m:rPr>
                          <m:nor/>
                        </m:rPr>
                        <a:rPr lang="en-US" sz="51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5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5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51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𝐴𝑃𝐼</m:t>
                          </m:r>
                        </m:e>
                      </m:d>
                      <m:r>
                        <a:rPr lang="en-US" sz="51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51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</m:t>
                      </m:r>
                      <m:r>
                        <a:rPr lang="en-US" sz="5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4 </m:t>
                      </m:r>
                      <m:r>
                        <a:rPr lang="en-US" sz="5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5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51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1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51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5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6096000" cy="427024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359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6 Learning 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Test the significance of estimated coefficients and create </a:t>
            </a:r>
            <a:r>
              <a:rPr lang="en-US" dirty="0"/>
              <a:t>c</a:t>
            </a:r>
            <a:r>
              <a:rPr lang="en-US" sz="2800" dirty="0"/>
              <a:t>onfidence interval for each using three tests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Predict the probability </a:t>
            </a:r>
            <a:r>
              <a:rPr lang="en-US" dirty="0"/>
              <a:t>of “success” for an individual with specific covariate values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Construct and fit a </a:t>
            </a:r>
            <a:r>
              <a:rPr lang="en-US" dirty="0"/>
              <a:t>m</a:t>
            </a:r>
            <a:r>
              <a:rPr lang="en-US" sz="2800" dirty="0"/>
              <a:t>ultiple logistic regression model (if time)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b="1" dirty="0"/>
              <a:t>**For all learning objectives: start with mathematical derivation, then do in R!</a:t>
            </a:r>
            <a:endParaRPr lang="en-US" sz="2800" b="1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BDF1B4-682B-658E-BAC5-E17BF6F7601A}"/>
              </a:ext>
            </a:extLst>
          </p:cNvPr>
          <p:cNvSpPr/>
          <p:nvPr/>
        </p:nvSpPr>
        <p:spPr>
          <a:xfrm>
            <a:off x="9144" y="990600"/>
            <a:ext cx="12192000" cy="843280"/>
          </a:xfrm>
          <a:prstGeom prst="rect">
            <a:avLst/>
          </a:prstGeom>
          <a:solidFill>
            <a:srgbClr val="DBEDF6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FF39C1-B9B7-8D03-40E9-EB398E366A7A}"/>
              </a:ext>
            </a:extLst>
          </p:cNvPr>
          <p:cNvSpPr/>
          <p:nvPr/>
        </p:nvSpPr>
        <p:spPr>
          <a:xfrm>
            <a:off x="9144" y="3276599"/>
            <a:ext cx="12192000" cy="2438399"/>
          </a:xfrm>
          <a:prstGeom prst="rect">
            <a:avLst/>
          </a:prstGeom>
          <a:solidFill>
            <a:srgbClr val="DBEDF6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88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Testing for the Significance of the Coefficients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noFill/>
            </p:spPr>
            <p:txBody>
              <a:bodyPr>
                <a:normAutofit/>
              </a:bodyPr>
              <a:lstStyle/>
              <a:p>
                <a:r>
                  <a:rPr lang="en-US" dirty="0"/>
                  <a:t>After fitting a simple logistic regression model, we want to test the significance of the coefficient</a:t>
                </a:r>
              </a:p>
              <a:p>
                <a:endParaRPr lang="en-US" dirty="0"/>
              </a:p>
              <a:p>
                <a:r>
                  <a:rPr lang="en-US" b="1" dirty="0"/>
                  <a:t>Hypothesis test </a:t>
                </a:r>
                <a:r>
                  <a:rPr lang="en-US" dirty="0"/>
                  <a:t>for an individual coefficient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	H</a:t>
                </a:r>
                <a:r>
                  <a:rPr lang="en-US" baseline="-25000" dirty="0"/>
                  <a:t>0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H</a:t>
                </a:r>
                <a:r>
                  <a:rPr lang="en-US" baseline="-25000" dirty="0"/>
                  <a:t>1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Three potential tests to use: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>
                    <a:highlight>
                      <a:srgbClr val="ACD6EB"/>
                    </a:highlight>
                  </a:rPr>
                  <a:t>Wald test</a:t>
                </a:r>
                <a:endParaRPr lang="en-US" dirty="0">
                  <a:highlight>
                    <a:srgbClr val="CAE4BE"/>
                  </a:highlight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>
                    <a:highlight>
                      <a:srgbClr val="FBDE84"/>
                    </a:highlight>
                  </a:rPr>
                  <a:t>Score test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>
                    <a:highlight>
                      <a:srgbClr val="CAE4BE"/>
                    </a:highlight>
                  </a:rPr>
                  <a:t>Likelihood ratio test</a:t>
                </a:r>
                <a:endParaRPr lang="en-US" dirty="0">
                  <a:highlight>
                    <a:srgbClr val="ACD6EB"/>
                  </a:highlight>
                </a:endParaRPr>
              </a:p>
              <a:p>
                <a:pPr marL="457200" lvl="1" indent="0">
                  <a:buNone/>
                </a:pPr>
                <a:endParaRPr lang="en-US" dirty="0">
                  <a:highlight>
                    <a:srgbClr val="FBDE84"/>
                  </a:highlight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b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2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5322FB-6752-4316-0993-F8B9FADA7A8D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ACD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Wald Test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saw this is linear regression (in Day 3 notes)</a:t>
                </a:r>
              </a:p>
              <a:p>
                <a:endParaRPr lang="en-US" dirty="0"/>
              </a:p>
              <a:p>
                <a:r>
                  <a:rPr lang="en-US" dirty="0"/>
                  <a:t>Assumes test statistic W follows a standard normal distribution under the null hypothesis</a:t>
                </a:r>
              </a:p>
              <a:p>
                <a:endParaRPr lang="en-US" sz="3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𝑠𝑒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b="0" i="0" smtClean="0">
                          <a:latin typeface="Cambria Math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N</m:t>
                      </m:r>
                      <m:r>
                        <a:rPr lang="en-US" b="0" i="0" smtClean="0">
                          <a:latin typeface="Cambria Math"/>
                        </a:rPr>
                        <m:t>(0,1)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	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a MLE</a:t>
                </a:r>
              </a:p>
              <a:p>
                <a:pPr marL="0" indent="0">
                  <a:buNone/>
                </a:pPr>
                <a:endParaRPr lang="en-US" sz="3600" dirty="0"/>
              </a:p>
              <a:p>
                <a:r>
                  <a:rPr lang="en-US" dirty="0"/>
                  <a:t>The test is a routine output in 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3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5751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9A5EE-11B0-C404-B522-49E21DD9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20BE72-321B-EA1B-378E-DD19AA20D87E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ACD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A08FB29-3326-806A-D121-0C5DF7F86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Wald Test (II)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8A453F-E23E-F47B-E550-BD1AEDE922BE}"/>
              </a:ext>
            </a:extLst>
          </p:cNvPr>
          <p:cNvGrpSpPr/>
          <p:nvPr/>
        </p:nvGrpSpPr>
        <p:grpSpPr>
          <a:xfrm>
            <a:off x="1219200" y="933450"/>
            <a:ext cx="8942758" cy="5928251"/>
            <a:chOff x="1219200" y="933450"/>
            <a:chExt cx="8942758" cy="592825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190BE1-21F9-0A4D-7655-59F062C9E9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0" y="950163"/>
              <a:ext cx="0" cy="4991099"/>
            </a:xfrm>
            <a:prstGeom prst="line">
              <a:avLst/>
            </a:prstGeom>
            <a:ln w="5715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8413294-A6C5-690E-D511-41FE0F258C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0800" y="933450"/>
              <a:ext cx="0" cy="4991099"/>
            </a:xfrm>
            <a:prstGeom prst="line">
              <a:avLst/>
            </a:prstGeom>
            <a:ln w="5715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99B5EDC-C1E7-3A8C-4848-27C4F59FE141}"/>
                </a:ext>
              </a:extLst>
            </p:cNvPr>
            <p:cNvGrpSpPr/>
            <p:nvPr/>
          </p:nvGrpSpPr>
          <p:grpSpPr>
            <a:xfrm>
              <a:off x="1219200" y="1143000"/>
              <a:ext cx="8942758" cy="5718701"/>
              <a:chOff x="754109" y="976150"/>
              <a:chExt cx="8942758" cy="571870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4756690-FD5A-4907-5E36-7B3A27908AD6}"/>
                  </a:ext>
                </a:extLst>
              </p:cNvPr>
              <p:cNvGrpSpPr/>
              <p:nvPr/>
            </p:nvGrpSpPr>
            <p:grpSpPr>
              <a:xfrm>
                <a:off x="1702712" y="976150"/>
                <a:ext cx="7994155" cy="5718701"/>
                <a:chOff x="1835645" y="1566323"/>
                <a:chExt cx="7994155" cy="5718701"/>
              </a:xfrm>
            </p:grpSpPr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BE7C013F-A402-D0C3-CE70-F8A2131060DA}"/>
                    </a:ext>
                  </a:extLst>
                </p:cNvPr>
                <p:cNvSpPr/>
                <p:nvPr/>
              </p:nvSpPr>
              <p:spPr>
                <a:xfrm>
                  <a:off x="2703852" y="1768285"/>
                  <a:ext cx="6970426" cy="4231159"/>
                </a:xfrm>
                <a:custGeom>
                  <a:avLst/>
                  <a:gdLst>
                    <a:gd name="connsiteX0" fmla="*/ 0 w 6970426"/>
                    <a:gd name="connsiteY0" fmla="*/ 4201179 h 4231159"/>
                    <a:gd name="connsiteX1" fmla="*/ 1858781 w 6970426"/>
                    <a:gd name="connsiteY1" fmla="*/ 1083224 h 4231159"/>
                    <a:gd name="connsiteX2" fmla="*/ 3477718 w 6970426"/>
                    <a:gd name="connsiteY2" fmla="*/ 3933 h 4231159"/>
                    <a:gd name="connsiteX3" fmla="*/ 5246558 w 6970426"/>
                    <a:gd name="connsiteY3" fmla="*/ 1383028 h 4231159"/>
                    <a:gd name="connsiteX4" fmla="*/ 6970426 w 6970426"/>
                    <a:gd name="connsiteY4" fmla="*/ 4231159 h 4231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70426" h="4231159">
                      <a:moveTo>
                        <a:pt x="0" y="4201179"/>
                      </a:moveTo>
                      <a:cubicBezTo>
                        <a:pt x="639580" y="2991972"/>
                        <a:pt x="1279161" y="1782765"/>
                        <a:pt x="1858781" y="1083224"/>
                      </a:cubicBezTo>
                      <a:cubicBezTo>
                        <a:pt x="2438401" y="383683"/>
                        <a:pt x="2913089" y="-46034"/>
                        <a:pt x="3477718" y="3933"/>
                      </a:cubicBezTo>
                      <a:cubicBezTo>
                        <a:pt x="4042347" y="53900"/>
                        <a:pt x="4664440" y="678490"/>
                        <a:pt x="5246558" y="1383028"/>
                      </a:cubicBezTo>
                      <a:cubicBezTo>
                        <a:pt x="5828676" y="2087566"/>
                        <a:pt x="6399551" y="3159362"/>
                        <a:pt x="6970426" y="4231159"/>
                      </a:cubicBezTo>
                    </a:path>
                  </a:pathLst>
                </a:cu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31A4B54-4520-3633-2510-6D65F4DDF5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3601" y="1566323"/>
                  <a:ext cx="0" cy="4796378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2BC803E2-BDA9-A275-4D2A-7C2CE78D1C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4883" y="6362700"/>
                  <a:ext cx="7384917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BFC8EEF9-A179-ADF5-E2AE-4F91C0293959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1585000" y="3676312"/>
                      <a:ext cx="93217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BFC8EEF9-A179-ADF5-E2AE-4F91C029395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1585000" y="3676312"/>
                      <a:ext cx="932178" cy="43088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2857" t="-13514" r="-34286" b="-810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D2A16C79-5883-5DE5-94F5-BF8A171D611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50028" y="6399910"/>
                      <a:ext cx="851195" cy="88511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b="0" dirty="0"/>
                    </a:p>
                    <a:p>
                      <a:r>
                        <a:rPr lang="en-US" sz="2800" dirty="0"/>
                        <a:t>(MLE)</a:t>
                      </a:r>
                    </a:p>
                  </p:txBody>
                </p:sp>
              </mc:Choice>
              <mc:Fallback xmlns="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A16EB65B-CB2A-FBF7-D6E1-4A5F5A4F4B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50028" y="6399910"/>
                      <a:ext cx="851195" cy="88511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24638" t="-9859" r="-23188" b="-225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3ACE843-D63D-524D-E711-E6C8399CE1F1}"/>
                      </a:ext>
                    </a:extLst>
                  </p:cNvPr>
                  <p:cNvSpPr txBox="1"/>
                  <p:nvPr/>
                </p:nvSpPr>
                <p:spPr>
                  <a:xfrm>
                    <a:off x="754109" y="6041485"/>
                    <a:ext cx="2895600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800" dirty="0"/>
                      <a:t>potential values </a:t>
                    </a: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F40B251-2A86-C5AD-BBC0-6621C2DDF5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4109" y="6041485"/>
                    <a:ext cx="289560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070" t="-11905" r="-5263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5265E28B-B596-8344-2431-A58309AFAE50}"/>
                  </a:ext>
                </a:extLst>
              </p:cNvPr>
              <p:cNvCxnSpPr/>
              <p:nvPr/>
            </p:nvCxnSpPr>
            <p:spPr>
              <a:xfrm>
                <a:off x="3581400" y="6313851"/>
                <a:ext cx="9906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2BA0F9E-3477-FA4E-287D-64AAB4637A76}"/>
                      </a:ext>
                    </a:extLst>
                  </p:cNvPr>
                  <p:cNvSpPr txBox="1"/>
                  <p:nvPr/>
                </p:nvSpPr>
                <p:spPr>
                  <a:xfrm>
                    <a:off x="7419308" y="5780451"/>
                    <a:ext cx="1101904" cy="86177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2800" b="0" dirty="0"/>
                  </a:p>
                  <a:p>
                    <a:pPr algn="ctr"/>
                    <a:r>
                      <a:rPr lang="en-US" sz="2800" dirty="0"/>
                      <a:t>(null)</a:t>
                    </a: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5B5A81D-A87C-5266-8C0B-B525F63BBE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19308" y="5780451"/>
                    <a:ext cx="1101904" cy="86177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3636" t="-1449" r="-3409" b="-231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F608E23-3396-3224-34A0-ED8B55E2835F}"/>
                </a:ext>
              </a:extLst>
            </p:cNvPr>
            <p:cNvCxnSpPr/>
            <p:nvPr/>
          </p:nvCxnSpPr>
          <p:spPr>
            <a:xfrm>
              <a:off x="6400800" y="4735149"/>
              <a:ext cx="1981200" cy="0"/>
            </a:xfrm>
            <a:prstGeom prst="straightConnector1">
              <a:avLst/>
            </a:prstGeom>
            <a:ln w="57150">
              <a:noFill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716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F42D-6213-87F6-22F4-F000855A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402F44-3C45-1199-458B-B92219BC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7DE4A-48FF-9C1B-4C73-AE7CB9D7FD8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990601"/>
            <a:ext cx="11887200" cy="556259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Homework 1</a:t>
            </a:r>
            <a:r>
              <a:rPr lang="en-US" dirty="0"/>
              <a:t> – grades back this evening</a:t>
            </a:r>
          </a:p>
          <a:p>
            <a:pPr lvl="1"/>
            <a:r>
              <a:rPr lang="en-US" dirty="0"/>
              <a:t>Thanks to </a:t>
            </a:r>
            <a:r>
              <a:rPr lang="en-US" b="1" dirty="0"/>
              <a:t>Trisha and Bryon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For Question 5, ambiguous about what I want to see in criteria – please include sample size criteria (if any) for using the test</a:t>
            </a:r>
          </a:p>
          <a:p>
            <a:pPr lvl="1"/>
            <a:r>
              <a:rPr lang="en-US" b="1" dirty="0"/>
              <a:t>Question 2 </a:t>
            </a:r>
            <a:r>
              <a:rPr lang="en-US" dirty="0"/>
              <a:t>will have more extensive feedback</a:t>
            </a:r>
          </a:p>
          <a:p>
            <a:pPr lvl="1"/>
            <a:r>
              <a:rPr lang="en-US" dirty="0"/>
              <a:t>For all other questions, an X may indicate that a large part of the problem is wrong or that you left out a smaller part like incorrect assumption or hypothesis </a:t>
            </a:r>
          </a:p>
          <a:p>
            <a:pPr lvl="2"/>
            <a:r>
              <a:rPr lang="en-US" b="1" dirty="0"/>
              <a:t>It is up to you to figure out what is wrong </a:t>
            </a:r>
            <a:r>
              <a:rPr lang="en-US" dirty="0"/>
              <a:t>– ask other students, go to office hours, chat in Slack!</a:t>
            </a:r>
          </a:p>
          <a:p>
            <a:r>
              <a:rPr lang="en-US" dirty="0"/>
              <a:t>Deadline for </a:t>
            </a:r>
            <a:r>
              <a:rPr lang="en-US" dirty="0" err="1"/>
              <a:t>Homeworks</a:t>
            </a:r>
            <a:endParaRPr lang="en-US" dirty="0"/>
          </a:p>
          <a:p>
            <a:pPr lvl="1"/>
            <a:r>
              <a:rPr lang="en-US" b="1" dirty="0"/>
              <a:t>Homework is due at 11pm</a:t>
            </a:r>
            <a:r>
              <a:rPr lang="en-US" dirty="0"/>
              <a:t>, but there is </a:t>
            </a:r>
            <a:r>
              <a:rPr lang="en-US" b="1" dirty="0"/>
              <a:t>an hour window</a:t>
            </a:r>
            <a:r>
              <a:rPr lang="en-US" dirty="0"/>
              <a:t> to turn it in just in case</a:t>
            </a:r>
          </a:p>
          <a:p>
            <a:pPr lvl="1"/>
            <a:r>
              <a:rPr lang="en-US" dirty="0"/>
              <a:t>If you don’t make this window, you will need to use your “no questions asked” extension</a:t>
            </a:r>
          </a:p>
          <a:p>
            <a:r>
              <a:rPr lang="en-US" dirty="0"/>
              <a:t>We will revisit interpretation of coefficients again next week in the context of multiple logistic regression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512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9A5EE-11B0-C404-B522-49E21DD9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20BE72-321B-EA1B-378E-DD19AA20D87E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ACD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A08FB29-3326-806A-D121-0C5DF7F86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Wald Test (II)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616B9D-AC1B-6775-B7E8-433BEEBF7FA8}"/>
              </a:ext>
            </a:extLst>
          </p:cNvPr>
          <p:cNvGrpSpPr/>
          <p:nvPr/>
        </p:nvGrpSpPr>
        <p:grpSpPr>
          <a:xfrm>
            <a:off x="1219200" y="933450"/>
            <a:ext cx="8942758" cy="5928251"/>
            <a:chOff x="1219200" y="933450"/>
            <a:chExt cx="8942758" cy="592825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B5DFC7B-23D9-1138-3004-BE335BF4C3DA}"/>
                </a:ext>
              </a:extLst>
            </p:cNvPr>
            <p:cNvGrpSpPr/>
            <p:nvPr/>
          </p:nvGrpSpPr>
          <p:grpSpPr>
            <a:xfrm>
              <a:off x="1219200" y="1143000"/>
              <a:ext cx="8942758" cy="5718701"/>
              <a:chOff x="754109" y="976150"/>
              <a:chExt cx="8942758" cy="5718701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E624A4-FE50-2432-97CA-1DF70E686A77}"/>
                  </a:ext>
                </a:extLst>
              </p:cNvPr>
              <p:cNvGrpSpPr/>
              <p:nvPr/>
            </p:nvGrpSpPr>
            <p:grpSpPr>
              <a:xfrm>
                <a:off x="1702712" y="976150"/>
                <a:ext cx="7994155" cy="5718701"/>
                <a:chOff x="1835645" y="1566323"/>
                <a:chExt cx="7994155" cy="5718701"/>
              </a:xfrm>
            </p:grpSpPr>
            <p:sp>
              <p:nvSpPr>
                <p:cNvPr id="6" name="Freeform 5">
                  <a:extLst>
                    <a:ext uri="{FF2B5EF4-FFF2-40B4-BE49-F238E27FC236}">
                      <a16:creationId xmlns:a16="http://schemas.microsoft.com/office/drawing/2014/main" id="{DE2FC0DD-E5F1-BBDC-A7F0-5DBD92D7FC00}"/>
                    </a:ext>
                  </a:extLst>
                </p:cNvPr>
                <p:cNvSpPr/>
                <p:nvPr/>
              </p:nvSpPr>
              <p:spPr>
                <a:xfrm>
                  <a:off x="2703852" y="1768285"/>
                  <a:ext cx="6970426" cy="4231159"/>
                </a:xfrm>
                <a:custGeom>
                  <a:avLst/>
                  <a:gdLst>
                    <a:gd name="connsiteX0" fmla="*/ 0 w 6970426"/>
                    <a:gd name="connsiteY0" fmla="*/ 4201179 h 4231159"/>
                    <a:gd name="connsiteX1" fmla="*/ 1858781 w 6970426"/>
                    <a:gd name="connsiteY1" fmla="*/ 1083224 h 4231159"/>
                    <a:gd name="connsiteX2" fmla="*/ 3477718 w 6970426"/>
                    <a:gd name="connsiteY2" fmla="*/ 3933 h 4231159"/>
                    <a:gd name="connsiteX3" fmla="*/ 5246558 w 6970426"/>
                    <a:gd name="connsiteY3" fmla="*/ 1383028 h 4231159"/>
                    <a:gd name="connsiteX4" fmla="*/ 6970426 w 6970426"/>
                    <a:gd name="connsiteY4" fmla="*/ 4231159 h 4231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70426" h="4231159">
                      <a:moveTo>
                        <a:pt x="0" y="4201179"/>
                      </a:moveTo>
                      <a:cubicBezTo>
                        <a:pt x="639580" y="2991972"/>
                        <a:pt x="1279161" y="1782765"/>
                        <a:pt x="1858781" y="1083224"/>
                      </a:cubicBezTo>
                      <a:cubicBezTo>
                        <a:pt x="2438401" y="383683"/>
                        <a:pt x="2913089" y="-46034"/>
                        <a:pt x="3477718" y="3933"/>
                      </a:cubicBezTo>
                      <a:cubicBezTo>
                        <a:pt x="4042347" y="53900"/>
                        <a:pt x="4664440" y="678490"/>
                        <a:pt x="5246558" y="1383028"/>
                      </a:cubicBezTo>
                      <a:cubicBezTo>
                        <a:pt x="5828676" y="2087566"/>
                        <a:pt x="6399551" y="3159362"/>
                        <a:pt x="6970426" y="4231159"/>
                      </a:cubicBezTo>
                    </a:path>
                  </a:pathLst>
                </a:cu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97F06C4A-C8CE-22CD-0EDC-19195C92D3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93601" y="1566323"/>
                  <a:ext cx="0" cy="4796378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1B926AAF-A29F-A6DE-41B3-03EE707A3D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4883" y="6362700"/>
                  <a:ext cx="7384917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D1F0AE15-E1B1-EC29-33CC-0F99C91917E9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1585000" y="3676312"/>
                      <a:ext cx="93217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D1F0AE15-E1B1-EC29-33CC-0F99C91917E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1585000" y="3676312"/>
                      <a:ext cx="932178" cy="43088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2857" t="-13514" r="-34286" b="-810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A16EB65B-CB2A-FBF7-D6E1-4A5F5A4F4B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50028" y="6399910"/>
                      <a:ext cx="851195" cy="88511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b="0" dirty="0"/>
                    </a:p>
                    <a:p>
                      <a:r>
                        <a:rPr lang="en-US" sz="2800" dirty="0"/>
                        <a:t>(MLE)</a:t>
                      </a:r>
                    </a:p>
                  </p:txBody>
                </p:sp>
              </mc:Choice>
              <mc:Fallback xmlns="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A16EB65B-CB2A-FBF7-D6E1-4A5F5A4F4B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50028" y="6399910"/>
                      <a:ext cx="851195" cy="88511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24638" t="-9859" r="-23188" b="-2253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F40B251-2A86-C5AD-BBC0-6621C2DDF5B3}"/>
                      </a:ext>
                    </a:extLst>
                  </p:cNvPr>
                  <p:cNvSpPr txBox="1"/>
                  <p:nvPr/>
                </p:nvSpPr>
                <p:spPr>
                  <a:xfrm>
                    <a:off x="754109" y="6041485"/>
                    <a:ext cx="2895600" cy="5232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US" sz="2800" dirty="0"/>
                      <a:t>potential values </a:t>
                    </a: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F40B251-2A86-C5AD-BBC0-6621C2DDF5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4109" y="6041485"/>
                    <a:ext cx="2895600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070" t="-11905" r="-5263" b="-309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4A2BC4A-2248-86EA-8422-5CFBB5E56806}"/>
                  </a:ext>
                </a:extLst>
              </p:cNvPr>
              <p:cNvCxnSpPr/>
              <p:nvPr/>
            </p:nvCxnSpPr>
            <p:spPr>
              <a:xfrm>
                <a:off x="3581400" y="6313851"/>
                <a:ext cx="9906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5B5A81D-A87C-5266-8C0B-B525F63BBE94}"/>
                      </a:ext>
                    </a:extLst>
                  </p:cNvPr>
                  <p:cNvSpPr txBox="1"/>
                  <p:nvPr/>
                </p:nvSpPr>
                <p:spPr>
                  <a:xfrm>
                    <a:off x="7419308" y="5780451"/>
                    <a:ext cx="1101904" cy="86177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2800" b="0" dirty="0"/>
                  </a:p>
                  <a:p>
                    <a:pPr algn="ctr"/>
                    <a:r>
                      <a:rPr lang="en-US" sz="2800" dirty="0"/>
                      <a:t>(null)</a:t>
                    </a: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65B5A81D-A87C-5266-8C0B-B525F63BBE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19308" y="5780451"/>
                    <a:ext cx="1101904" cy="86177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3636" t="-1449" r="-3409" b="-231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567421B-CAE7-C581-4C6F-3A2E8707B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0800" y="933450"/>
              <a:ext cx="0" cy="4991099"/>
            </a:xfrm>
            <a:prstGeom prst="line">
              <a:avLst/>
            </a:prstGeom>
            <a:ln w="5715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A7FD9F6-FAE9-1410-4109-EF0BDF5B11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0" y="950163"/>
              <a:ext cx="0" cy="4991099"/>
            </a:xfrm>
            <a:prstGeom prst="line">
              <a:avLst/>
            </a:prstGeom>
            <a:ln w="57150">
              <a:solidFill>
                <a:schemeClr val="accent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2CCCF25-C939-2037-0A6C-2E17F9DA7AD9}"/>
                </a:ext>
              </a:extLst>
            </p:cNvPr>
            <p:cNvCxnSpPr/>
            <p:nvPr/>
          </p:nvCxnSpPr>
          <p:spPr>
            <a:xfrm>
              <a:off x="6400800" y="4735149"/>
              <a:ext cx="1981200" cy="0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0133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5814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99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D20A49-C7E6-2ED5-C798-B2AFEBBD1A19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FBDE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Test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Score test does not require the computation of MLE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while both likelihood test and Wald test does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Score test is based on the first and second derivatives of the log-likelihood under the null hypothesis</a:t>
                </a:r>
              </a:p>
              <a:p>
                <a:endParaRPr lang="en-US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𝑆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/>
                                </a:rPr>
                                <m:t>(1−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/>
                                </a:rPr>
                                <m:t>)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dirty="0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dirty="0" smtClean="0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rad>
                        </m:den>
                      </m:f>
                      <m:r>
                        <a:rPr lang="en-US" b="0" i="0" smtClean="0">
                          <a:latin typeface="Cambria Math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N</m:t>
                      </m:r>
                      <m:r>
                        <a:rPr lang="en-US" b="0" i="0" smtClean="0">
                          <a:latin typeface="Cambria Math"/>
                        </a:rPr>
                        <m:t>(0,1)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085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ECDC-D668-CFA5-90E6-EBED59C7C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1887200" cy="843280"/>
          </a:xfrm>
        </p:spPr>
        <p:txBody>
          <a:bodyPr>
            <a:normAutofit/>
          </a:bodyPr>
          <a:lstStyle/>
          <a:p>
            <a:r>
              <a:rPr lang="en-US" sz="4400" dirty="0"/>
              <a:t>Graphic Illustration of the Three Tests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9A5EE-11B0-C404-B522-49E21DD9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82A6B3-8F5A-553C-D675-0DE501DF28EA}"/>
              </a:ext>
            </a:extLst>
          </p:cNvPr>
          <p:cNvSpPr/>
          <p:nvPr/>
        </p:nvSpPr>
        <p:spPr>
          <a:xfrm>
            <a:off x="381000" y="-51021"/>
            <a:ext cx="12192000" cy="843280"/>
          </a:xfrm>
          <a:prstGeom prst="rect">
            <a:avLst/>
          </a:prstGeom>
          <a:solidFill>
            <a:srgbClr val="FBDE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DD57E68-CBF4-1062-7639-E0AF6301E234}"/>
              </a:ext>
            </a:extLst>
          </p:cNvPr>
          <p:cNvSpPr txBox="1">
            <a:spLocks/>
          </p:cNvSpPr>
          <p:nvPr/>
        </p:nvSpPr>
        <p:spPr>
          <a:xfrm>
            <a:off x="152400" y="147321"/>
            <a:ext cx="11887200" cy="843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Score Test (II)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D6CC54-1CF2-65F4-48F0-F4522E0ADD9F}"/>
              </a:ext>
            </a:extLst>
          </p:cNvPr>
          <p:cNvGrpSpPr/>
          <p:nvPr/>
        </p:nvGrpSpPr>
        <p:grpSpPr>
          <a:xfrm>
            <a:off x="1828800" y="920850"/>
            <a:ext cx="8894604" cy="5937150"/>
            <a:chOff x="1107063" y="990601"/>
            <a:chExt cx="8894604" cy="593715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B5DFC7B-23D9-1138-3004-BE335BF4C3DA}"/>
                </a:ext>
              </a:extLst>
            </p:cNvPr>
            <p:cNvGrpSpPr/>
            <p:nvPr/>
          </p:nvGrpSpPr>
          <p:grpSpPr>
            <a:xfrm>
              <a:off x="2616750" y="990601"/>
              <a:ext cx="7384917" cy="4991100"/>
              <a:chOff x="2311950" y="781428"/>
              <a:chExt cx="7384917" cy="499110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E624A4-FE50-2432-97CA-1DF70E686A77}"/>
                  </a:ext>
                </a:extLst>
              </p:cNvPr>
              <p:cNvGrpSpPr/>
              <p:nvPr/>
            </p:nvGrpSpPr>
            <p:grpSpPr>
              <a:xfrm>
                <a:off x="2311950" y="781428"/>
                <a:ext cx="7384917" cy="4991100"/>
                <a:chOff x="2444883" y="1371601"/>
                <a:chExt cx="7384917" cy="4991100"/>
              </a:xfrm>
            </p:grpSpPr>
            <p:sp>
              <p:nvSpPr>
                <p:cNvPr id="6" name="Freeform 5">
                  <a:extLst>
                    <a:ext uri="{FF2B5EF4-FFF2-40B4-BE49-F238E27FC236}">
                      <a16:creationId xmlns:a16="http://schemas.microsoft.com/office/drawing/2014/main" id="{DE2FC0DD-E5F1-BBDC-A7F0-5DBD92D7FC00}"/>
                    </a:ext>
                  </a:extLst>
                </p:cNvPr>
                <p:cNvSpPr/>
                <p:nvPr/>
              </p:nvSpPr>
              <p:spPr>
                <a:xfrm>
                  <a:off x="2703852" y="1768285"/>
                  <a:ext cx="6970426" cy="4231159"/>
                </a:xfrm>
                <a:custGeom>
                  <a:avLst/>
                  <a:gdLst>
                    <a:gd name="connsiteX0" fmla="*/ 0 w 6970426"/>
                    <a:gd name="connsiteY0" fmla="*/ 4201179 h 4231159"/>
                    <a:gd name="connsiteX1" fmla="*/ 1858781 w 6970426"/>
                    <a:gd name="connsiteY1" fmla="*/ 1083224 h 4231159"/>
                    <a:gd name="connsiteX2" fmla="*/ 3477718 w 6970426"/>
                    <a:gd name="connsiteY2" fmla="*/ 3933 h 4231159"/>
                    <a:gd name="connsiteX3" fmla="*/ 5246558 w 6970426"/>
                    <a:gd name="connsiteY3" fmla="*/ 1383028 h 4231159"/>
                    <a:gd name="connsiteX4" fmla="*/ 6970426 w 6970426"/>
                    <a:gd name="connsiteY4" fmla="*/ 4231159 h 4231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70426" h="4231159">
                      <a:moveTo>
                        <a:pt x="0" y="4201179"/>
                      </a:moveTo>
                      <a:cubicBezTo>
                        <a:pt x="639580" y="2991972"/>
                        <a:pt x="1279161" y="1782765"/>
                        <a:pt x="1858781" y="1083224"/>
                      </a:cubicBezTo>
                      <a:cubicBezTo>
                        <a:pt x="2438401" y="383683"/>
                        <a:pt x="2913089" y="-46034"/>
                        <a:pt x="3477718" y="3933"/>
                      </a:cubicBezTo>
                      <a:cubicBezTo>
                        <a:pt x="4042347" y="53900"/>
                        <a:pt x="4664440" y="678490"/>
                        <a:pt x="5246558" y="1383028"/>
                      </a:cubicBezTo>
                      <a:cubicBezTo>
                        <a:pt x="5828676" y="2087566"/>
                        <a:pt x="6399551" y="3159362"/>
                        <a:pt x="6970426" y="4231159"/>
                      </a:cubicBezTo>
                    </a:path>
                  </a:pathLst>
                </a:cu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97F06C4A-C8CE-22CD-0EDC-19195C92D308}"/>
                    </a:ext>
                  </a:extLst>
                </p:cNvPr>
                <p:cNvCxnSpPr/>
                <p:nvPr/>
              </p:nvCxnSpPr>
              <p:spPr>
                <a:xfrm>
                  <a:off x="2493601" y="1371601"/>
                  <a:ext cx="0" cy="499110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1B926AAF-A29F-A6DE-41B3-03EE707A3D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4883" y="6362700"/>
                  <a:ext cx="7384917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BE2DA60-9760-21DD-CDA4-F7D6BF1878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91721" y="798140"/>
                <a:ext cx="2957079" cy="3762509"/>
              </a:xfrm>
              <a:prstGeom prst="line">
                <a:avLst/>
              </a:prstGeom>
              <a:ln w="57150">
                <a:solidFill>
                  <a:schemeClr val="accent4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EBB1B7B-ED09-C27F-D84E-C90870B250B5}"/>
                    </a:ext>
                  </a:extLst>
                </p:cNvPr>
                <p:cNvSpPr txBox="1"/>
                <p:nvPr/>
              </p:nvSpPr>
              <p:spPr>
                <a:xfrm rot="16200000">
                  <a:off x="1805021" y="3319039"/>
                  <a:ext cx="93217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EBB1B7B-ED09-C27F-D84E-C90870B250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805021" y="3319039"/>
                  <a:ext cx="932178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2857" t="-13514" r="-31429"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EC44415-784E-6D48-18C5-4330B72BE53A}"/>
                    </a:ext>
                  </a:extLst>
                </p:cNvPr>
                <p:cNvSpPr txBox="1"/>
                <p:nvPr/>
              </p:nvSpPr>
              <p:spPr>
                <a:xfrm>
                  <a:off x="5870049" y="6042637"/>
                  <a:ext cx="851195" cy="8851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b="0" dirty="0"/>
                </a:p>
                <a:p>
                  <a:r>
                    <a:rPr lang="en-US" sz="2800" dirty="0"/>
                    <a:t>(MLE)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EC44415-784E-6D48-18C5-4330B72BE5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0049" y="6042637"/>
                  <a:ext cx="851195" cy="885114"/>
                </a:xfrm>
                <a:prstGeom prst="rect">
                  <a:avLst/>
                </a:prstGeom>
                <a:blipFill>
                  <a:blip r:embed="rId4"/>
                  <a:stretch>
                    <a:fillRect l="-26471" t="-9859" r="-23529" b="-239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DD2F096-49D5-98D1-F29E-A5F6901F1E93}"/>
                    </a:ext>
                  </a:extLst>
                </p:cNvPr>
                <p:cNvSpPr txBox="1"/>
                <p:nvPr/>
              </p:nvSpPr>
              <p:spPr>
                <a:xfrm>
                  <a:off x="1107063" y="6274385"/>
                  <a:ext cx="28956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800" dirty="0"/>
                    <a:t>potential values 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DD2F096-49D5-98D1-F29E-A5F6901F1E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7063" y="6274385"/>
                  <a:ext cx="2895600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2620" t="-9302" r="-4367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A9CCB99-F5F9-3A89-432B-6992521886D7}"/>
                </a:ext>
              </a:extLst>
            </p:cNvPr>
            <p:cNvCxnSpPr/>
            <p:nvPr/>
          </p:nvCxnSpPr>
          <p:spPr>
            <a:xfrm>
              <a:off x="3934354" y="6546751"/>
              <a:ext cx="990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7057C33-B000-F902-50B8-4121C728C2C0}"/>
                    </a:ext>
                  </a:extLst>
                </p:cNvPr>
                <p:cNvSpPr txBox="1"/>
                <p:nvPr/>
              </p:nvSpPr>
              <p:spPr>
                <a:xfrm>
                  <a:off x="7772262" y="6013351"/>
                  <a:ext cx="1101904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800" b="0" dirty="0"/>
                </a:p>
                <a:p>
                  <a:pPr algn="ctr"/>
                  <a:r>
                    <a:rPr lang="en-US" sz="2800" dirty="0"/>
                    <a:t>(null)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7057C33-B000-F902-50B8-4121C728C2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262" y="6013351"/>
                  <a:ext cx="1101904" cy="861774"/>
                </a:xfrm>
                <a:prstGeom prst="rect">
                  <a:avLst/>
                </a:prstGeom>
                <a:blipFill>
                  <a:blip r:embed="rId6"/>
                  <a:stretch>
                    <a:fillRect l="-14943" t="-1449" r="-3448" b="-231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87225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C905724-1311-5EE2-1DCA-C3083C32601A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Ratio Test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Likelihood ratio test answers the question:</a:t>
                </a:r>
              </a:p>
              <a:p>
                <a:pPr lvl="1"/>
                <a:r>
                  <a:rPr lang="en-US" dirty="0"/>
                  <a:t>For a specific covariate, </a:t>
                </a:r>
                <a:r>
                  <a:rPr lang="en-US" b="1" dirty="0"/>
                  <a:t>which model tell us more about the outcome variable</a:t>
                </a:r>
                <a:r>
                  <a:rPr lang="en-US" dirty="0"/>
                  <a:t>: the </a:t>
                </a:r>
                <a:r>
                  <a:rPr lang="en-US" b="1" dirty="0">
                    <a:solidFill>
                      <a:schemeClr val="accent5"/>
                    </a:solidFill>
                  </a:rPr>
                  <a:t>model including </a:t>
                </a:r>
                <a:r>
                  <a:rPr lang="en-US" dirty="0"/>
                  <a:t>the covariate or the </a:t>
                </a:r>
                <a:r>
                  <a:rPr lang="en-US" b="1" dirty="0">
                    <a:solidFill>
                      <a:schemeClr val="accent6"/>
                    </a:solidFill>
                  </a:rPr>
                  <a:t>model omitting </a:t>
                </a:r>
                <a:r>
                  <a:rPr lang="en-US" dirty="0"/>
                  <a:t>the covariate?</a:t>
                </a:r>
              </a:p>
              <a:p>
                <a:pPr lvl="1"/>
                <a:endParaRPr lang="en-US" sz="1800" dirty="0"/>
              </a:p>
              <a:p>
                <a:r>
                  <a:rPr lang="en-US" dirty="0"/>
                  <a:t>We are still conducting this </a:t>
                </a:r>
                <a:r>
                  <a:rPr lang="en-US" b="1" dirty="0"/>
                  <a:t>hypothesis test: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H</a:t>
                </a:r>
                <a:r>
                  <a:rPr lang="en-US" baseline="-25000" dirty="0"/>
                  <a:t>0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H</a:t>
                </a:r>
                <a:r>
                  <a:rPr lang="en-US" baseline="-25000" dirty="0"/>
                  <a:t>1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US" dirty="0"/>
              </a:p>
              <a:p>
                <a:endParaRPr lang="en-US" sz="1800" dirty="0"/>
              </a:p>
              <a:p>
                <a:r>
                  <a:rPr lang="en-US" dirty="0"/>
                  <a:t>But we are testing it by comparing different models</a:t>
                </a:r>
              </a:p>
              <a:p>
                <a:pPr lvl="1"/>
                <a:r>
                  <a:rPr lang="en-US" dirty="0"/>
                  <a:t>Later on: conduct hypothesis tests for multiple coefficients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1667" b="-1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6157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assess the significance of the covariate’s coefficient in the simple logistic regression, we </a:t>
                </a:r>
                <a:r>
                  <a:rPr lang="en-US" b="1" dirty="0"/>
                  <a:t>compare the deviance (D) with and without the covariate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model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without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−</m:t>
                      </m:r>
                      <m:r>
                        <a:rPr lang="en-US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odel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with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is equivalent to test: H</a:t>
                </a:r>
                <a:r>
                  <a:rPr lang="en-US" baseline="-25000" dirty="0"/>
                  <a:t>0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dirty="0"/>
                  <a:t> vs. H</a:t>
                </a:r>
                <a:r>
                  <a:rPr lang="en-US" baseline="-25000" dirty="0"/>
                  <a:t>1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≠0</m:t>
                    </m:r>
                  </m:oMath>
                </a14:m>
                <a:endParaRPr lang="en-US" b="0" dirty="0">
                  <a:ea typeface="Cambria Math"/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𝐺</m:t>
                      </m:r>
                      <m:r>
                        <a:rPr lang="en-US" b="0" i="1" smtClean="0">
                          <a:latin typeface="Cambria Math"/>
                        </a:rPr>
                        <m:t>=−2</m:t>
                      </m:r>
                      <m:r>
                        <a:rPr lang="en-US" b="0" i="1" smtClean="0">
                          <a:latin typeface="Cambria Math"/>
                        </a:rPr>
                        <m:t>𝑙𝑛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without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with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ln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1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57A5C86-284E-C633-5AC8-EE051F949DF9}"/>
              </a:ext>
            </a:extLst>
          </p:cNvPr>
          <p:cNvGrpSpPr/>
          <p:nvPr/>
        </p:nvGrpSpPr>
        <p:grpSpPr>
          <a:xfrm>
            <a:off x="9461810" y="3581400"/>
            <a:ext cx="2362200" cy="2325624"/>
            <a:chOff x="5486400" y="3617976"/>
            <a:chExt cx="1371600" cy="1371600"/>
          </a:xfrm>
        </p:grpSpPr>
        <p:pic>
          <p:nvPicPr>
            <p:cNvPr id="6" name="Graphic 5" descr="Pause">
              <a:extLst>
                <a:ext uri="{FF2B5EF4-FFF2-40B4-BE49-F238E27FC236}">
                  <a16:creationId xmlns:a16="http://schemas.microsoft.com/office/drawing/2014/main" id="{32041565-AE5B-86D5-8DAA-26DE61F01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A3AB6A1-9F0A-C5A8-216D-9085D2C55231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2444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6FD6793-ED1C-ED12-2589-786342310B60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52CF9A-56F4-D634-7EAB-A95E0111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Likelihood Ratio Test (II)</a:t>
            </a:r>
          </a:p>
        </p:txBody>
      </p:sp>
    </p:spTree>
    <p:extLst>
      <p:ext uri="{BB962C8B-B14F-4D97-AF65-F5344CB8AC3E}">
        <p14:creationId xmlns:p14="http://schemas.microsoft.com/office/powerpoint/2010/main" val="2767595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45B7E2-D174-F086-02ED-51BC6FFFCDC0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LRT: what is Deviance?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Deviance: </a:t>
            </a:r>
            <a:r>
              <a:rPr lang="en-US" dirty="0"/>
              <a:t>quantifies the difference in likelihoods between a </a:t>
            </a:r>
            <a:r>
              <a:rPr lang="en-US" b="1" dirty="0">
                <a:solidFill>
                  <a:schemeClr val="accent4"/>
                </a:solidFill>
              </a:rPr>
              <a:t>fitted</a:t>
            </a:r>
            <a:r>
              <a:rPr lang="en-US" dirty="0"/>
              <a:t> and </a:t>
            </a:r>
            <a:r>
              <a:rPr lang="en-US" b="1" dirty="0">
                <a:solidFill>
                  <a:srgbClr val="F17F3D"/>
                </a:solidFill>
              </a:rPr>
              <a:t>saturated</a:t>
            </a:r>
            <a:r>
              <a:rPr lang="en-US" dirty="0"/>
              <a:t> model</a:t>
            </a:r>
          </a:p>
          <a:p>
            <a:endParaRPr lang="en-US" sz="900" dirty="0"/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Fitted model:</a:t>
            </a:r>
          </a:p>
          <a:p>
            <a:pPr lvl="2"/>
            <a:r>
              <a:rPr lang="en-US" dirty="0"/>
              <a:t>Your proposed fitted model</a:t>
            </a:r>
          </a:p>
          <a:p>
            <a:pPr lvl="2"/>
            <a:endParaRPr lang="en-US" sz="1000" dirty="0"/>
          </a:p>
          <a:p>
            <a:pPr lvl="1"/>
            <a:r>
              <a:rPr lang="en-US" b="1" dirty="0">
                <a:solidFill>
                  <a:srgbClr val="F17F3D"/>
                </a:solidFill>
              </a:rPr>
              <a:t>Saturated model:</a:t>
            </a:r>
          </a:p>
          <a:p>
            <a:pPr lvl="2"/>
            <a:r>
              <a:rPr lang="en-US" dirty="0"/>
              <a:t>A model that contains as many parameters as there are data points = </a:t>
            </a:r>
            <a:r>
              <a:rPr lang="en-US" b="1" dirty="0"/>
              <a:t>perfect fit</a:t>
            </a:r>
          </a:p>
          <a:p>
            <a:pPr lvl="3"/>
            <a:r>
              <a:rPr lang="en-US" dirty="0"/>
              <a:t>Basically every individual has their own covariate</a:t>
            </a:r>
          </a:p>
          <a:p>
            <a:pPr lvl="2"/>
            <a:r>
              <a:rPr lang="en-US" dirty="0"/>
              <a:t>Perfect fit = maximum possible likelihood</a:t>
            </a:r>
          </a:p>
          <a:p>
            <a:pPr lvl="2"/>
            <a:endParaRPr lang="en-US" dirty="0"/>
          </a:p>
          <a:p>
            <a:r>
              <a:rPr lang="en-US" b="1" dirty="0"/>
              <a:t>All fitted models will have likelihood less than saturated model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99FA0A-D533-A1BA-4782-53ADC7D4C435}"/>
              </a:ext>
            </a:extLst>
          </p:cNvPr>
          <p:cNvGrpSpPr>
            <a:grpSpLocks noChangeAspect="1"/>
          </p:cNvGrpSpPr>
          <p:nvPr/>
        </p:nvGrpSpPr>
        <p:grpSpPr>
          <a:xfrm>
            <a:off x="10853351" y="5486400"/>
            <a:ext cx="566927" cy="569976"/>
            <a:chOff x="5486400" y="3617976"/>
            <a:chExt cx="1371600" cy="1371600"/>
          </a:xfrm>
        </p:grpSpPr>
        <p:pic>
          <p:nvPicPr>
            <p:cNvPr id="6" name="Graphic 5" descr="Pause">
              <a:extLst>
                <a:ext uri="{FF2B5EF4-FFF2-40B4-BE49-F238E27FC236}">
                  <a16:creationId xmlns:a16="http://schemas.microsoft.com/office/drawing/2014/main" id="{46A5B610-1192-BFC3-9687-DCC8788A2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8745F93-5C58-3A5A-80BA-02FF96A70EC1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4280767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763649-AC5F-A971-CE94-7593E9795E88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LRT: what is Deviance?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deviance</a:t>
                </a:r>
                <a:r>
                  <a:rPr lang="en-US" dirty="0"/>
                  <a:t> is defined as: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r>
                        <a:rPr lang="en-US" b="0" i="1" smtClean="0">
                          <a:latin typeface="Cambria Math"/>
                        </a:rPr>
                        <m:t>=−2[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fitted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saturated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An alternative way to write it is: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𝐷</m:t>
                      </m:r>
                      <m:r>
                        <a:rPr lang="en-US" b="0" i="1" smtClean="0">
                          <a:latin typeface="Cambria Math"/>
                        </a:rPr>
                        <m:t>=−2</m:t>
                      </m:r>
                      <m:r>
                        <a:rPr lang="en-US" b="0" i="1" smtClean="0">
                          <a:latin typeface="Cambria Math"/>
                        </a:rPr>
                        <m:t>𝑙𝑛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𝑙𝑖𝑘𝑒𝑙𝑖h𝑜𝑜𝑑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𝑜𝑓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𝑓𝑖𝑡𝑡𝑒𝑑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𝑚𝑜𝑑𝑒𝑙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𝑙𝑖𝑘𝑒𝑙𝑖h𝑜𝑜𝑑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𝑜𝑓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𝑡h𝑒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𝑠𝑎𝑡𝑢𝑟𝑎𝑡𝑒𝑑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𝑚𝑜𝑑𝑒𝑙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Using ‘-2’ is to make the deviance follow a chi-square distribution.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58EA66D-BC2B-99D4-073B-190A329F11C9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8" name="Graphic 7" descr="Pause">
              <a:extLst>
                <a:ext uri="{FF2B5EF4-FFF2-40B4-BE49-F238E27FC236}">
                  <a16:creationId xmlns:a16="http://schemas.microsoft.com/office/drawing/2014/main" id="{374B1674-0891-80B9-F705-4AFEA2951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91F4A6A-A942-614E-4D4E-254B3324C0DB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3608565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the LRT, we are </a:t>
                </a:r>
                <a:r>
                  <a:rPr lang="en-US" b="1" dirty="0"/>
                  <a:t>NOT</a:t>
                </a:r>
                <a:r>
                  <a:rPr lang="en-US" dirty="0"/>
                  <a:t> comparing the likelihood of saturated model to the fitted model</a:t>
                </a:r>
              </a:p>
              <a:p>
                <a:r>
                  <a:rPr lang="en-US" dirty="0"/>
                  <a:t>We </a:t>
                </a:r>
                <a:r>
                  <a:rPr lang="en-US" b="1" dirty="0"/>
                  <a:t>ARE</a:t>
                </a:r>
                <a:r>
                  <a:rPr lang="en-US" dirty="0"/>
                  <a:t> comparing the </a:t>
                </a:r>
                <a:r>
                  <a:rPr lang="en-US" b="1" dirty="0"/>
                  <a:t>Deviance</a:t>
                </a:r>
                <a:r>
                  <a:rPr lang="en-US" dirty="0"/>
                  <a:t> of the model with x and the model without x</a:t>
                </a:r>
              </a:p>
              <a:p>
                <a:pPr lvl="1"/>
                <a:r>
                  <a:rPr lang="en-US" dirty="0"/>
                  <a:t>We just use the saturated model to calculate Deviance</a:t>
                </a:r>
              </a:p>
              <a:p>
                <a:pPr lvl="1"/>
                <a:r>
                  <a:rPr lang="en-US" dirty="0"/>
                  <a:t>Both are considered fitted models with their own respective Deviance</a:t>
                </a:r>
              </a:p>
              <a:p>
                <a:endParaRPr lang="en-US" dirty="0"/>
              </a:p>
              <a:p>
                <a:r>
                  <a:rPr lang="en-US" dirty="0"/>
                  <a:t>So our LRT is: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𝐺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i="1" smtClean="0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model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without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−</m:t>
                      </m:r>
                      <m:r>
                        <a:rPr lang="en-US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odel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with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62CCD60-8002-4F82-99D0-02134CE1044C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8" name="Graphic 7" descr="Pause">
              <a:extLst>
                <a:ext uri="{FF2B5EF4-FFF2-40B4-BE49-F238E27FC236}">
                  <a16:creationId xmlns:a16="http://schemas.microsoft.com/office/drawing/2014/main" id="{9FBD508C-6B64-0DEA-5CAB-C00A2F56A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CFEF191-492D-358C-DBF2-FB73F1C49ED5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2778135-D731-59DF-4F6F-7923C3D5526D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46C63C-6E2B-84FE-2F94-116E25B67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Deviance to Likelihood Ratio Test</a:t>
            </a:r>
          </a:p>
        </p:txBody>
      </p:sp>
    </p:spTree>
    <p:extLst>
      <p:ext uri="{BB962C8B-B14F-4D97-AF65-F5344CB8AC3E}">
        <p14:creationId xmlns:p14="http://schemas.microsoft.com/office/powerpoint/2010/main" val="2921555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D5F25D7-FCCE-14E9-1686-99A8F540FABA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1887200" cy="5413248"/>
              </a:xfrm>
            </p:spPr>
            <p:txBody>
              <a:bodyPr>
                <a:normAutofit/>
              </a:bodyPr>
              <a:lstStyle/>
              <a:p>
                <a:endParaRPr lang="en-US" sz="23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i="1">
                          <a:latin typeface="Cambria Math"/>
                        </a:rPr>
                        <m:t>𝐺</m:t>
                      </m:r>
                      <m:r>
                        <a:rPr lang="en-US" sz="2300" i="1" smtClean="0">
                          <a:latin typeface="Cambria Math"/>
                        </a:rPr>
                        <m:t>=</m:t>
                      </m:r>
                      <m:r>
                        <a:rPr lang="en-US" sz="2300" i="1" smtClean="0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300" i="0">
                              <a:latin typeface="Cambria Math"/>
                            </a:rPr>
                            <m:t>model</m:t>
                          </m:r>
                          <m:r>
                            <a:rPr lang="en-US" sz="230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300" i="0">
                              <a:latin typeface="Cambria Math"/>
                            </a:rPr>
                            <m:t>without</m:t>
                          </m:r>
                          <m:r>
                            <a:rPr lang="en-US" sz="2300" i="0">
                              <a:latin typeface="Cambria Math"/>
                            </a:rPr>
                            <m:t> </m:t>
                          </m:r>
                          <m:r>
                            <a:rPr lang="en-US" sz="23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300" i="1">
                          <a:latin typeface="Cambria Math"/>
                        </a:rPr>
                        <m:t>−</m:t>
                      </m:r>
                      <m:r>
                        <a:rPr lang="en-US" sz="2300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3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sz="2300" i="0">
                              <a:latin typeface="Cambria Math"/>
                            </a:rPr>
                            <m:t>odel</m:t>
                          </m:r>
                          <m:r>
                            <a:rPr lang="en-US" sz="2300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300" i="0">
                              <a:latin typeface="Cambria Math"/>
                            </a:rPr>
                            <m:t>with</m:t>
                          </m:r>
                          <m:r>
                            <a:rPr lang="en-US" sz="2300" i="0">
                              <a:latin typeface="Cambria Math"/>
                            </a:rPr>
                            <m:t> </m:t>
                          </m:r>
                          <m:r>
                            <a:rPr lang="en-US" sz="2300" i="1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300" dirty="0"/>
              </a:p>
              <a:p>
                <a:pPr marL="0" indent="0">
                  <a:buNone/>
                </a:pPr>
                <a:endParaRPr lang="en-US" sz="23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/>
                        </a:rPr>
                        <m:t>𝐺</m:t>
                      </m:r>
                      <m:r>
                        <a:rPr lang="en-US" sz="2300" i="1" smtClean="0">
                          <a:latin typeface="Cambria Math"/>
                        </a:rPr>
                        <m:t>=−2</m:t>
                      </m:r>
                      <m:r>
                        <a:rPr lang="en-US" sz="2300" i="1">
                          <a:latin typeface="Cambria Math"/>
                        </a:rPr>
                        <m:t>𝑙𝑛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of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model</m:t>
                              </m:r>
                              <m: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without</m:t>
                              </m:r>
                              <m: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of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the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saturated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model</m:t>
                              </m:r>
                            </m:den>
                          </m:f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i="1">
                              <a:latin typeface="Cambria Math"/>
                            </a:rPr>
                            <m:t>−2</m:t>
                          </m:r>
                          <m:r>
                            <a:rPr lang="en-US" sz="2300" i="1">
                              <a:latin typeface="Cambria Math"/>
                            </a:rPr>
                            <m:t>𝑙𝑛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2300" i="0">
                                      <a:latin typeface="Cambria Math"/>
                                    </a:rPr>
                                    <m:t>likelihood</m:t>
                                  </m:r>
                                  <m:r>
                                    <a:rPr lang="en-US" sz="2300" i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300" i="0">
                                      <a:latin typeface="Cambria Math"/>
                                    </a:rPr>
                                    <m:t>of</m:t>
                                  </m:r>
                                  <m:r>
                                    <a:rPr lang="en-US" sz="2300" i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300" i="0">
                                      <a:latin typeface="Cambria Math" panose="02040503050406030204" pitchFamily="18" charset="0"/>
                                    </a:rPr>
                                    <m:t>model</m:t>
                                  </m:r>
                                  <m:r>
                                    <a:rPr lang="en-US" sz="23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300" i="0">
                                      <a:latin typeface="Cambria Math" panose="02040503050406030204" pitchFamily="18" charset="0"/>
                                    </a:rPr>
                                    <m:t>with</m:t>
                                  </m:r>
                                  <m:r>
                                    <a:rPr lang="en-US" sz="23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300" i="0">
                                      <a:latin typeface="Cambria Math"/>
                                    </a:rPr>
                                    <m:t>likelihood</m:t>
                                  </m:r>
                                  <m:r>
                                    <a:rPr lang="en-US" sz="2300" i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300" i="0">
                                      <a:latin typeface="Cambria Math"/>
                                    </a:rPr>
                                    <m:t>of</m:t>
                                  </m:r>
                                  <m:r>
                                    <a:rPr lang="en-US" sz="2300" i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300" i="0">
                                      <a:latin typeface="Cambria Math"/>
                                    </a:rPr>
                                    <m:t>the</m:t>
                                  </m:r>
                                  <m:r>
                                    <a:rPr lang="en-US" sz="2300" i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300" i="0">
                                      <a:latin typeface="Cambria Math"/>
                                    </a:rPr>
                                    <m:t>saturated</m:t>
                                  </m:r>
                                  <m:r>
                                    <a:rPr lang="en-US" sz="2300" i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300" i="0">
                                      <a:latin typeface="Cambria Math"/>
                                    </a:rPr>
                                    <m:t>model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2300" dirty="0"/>
              </a:p>
              <a:p>
                <a:pPr marL="0" indent="0">
                  <a:buNone/>
                </a:pPr>
                <a:endParaRPr lang="en-US" sz="23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/>
                        </a:rPr>
                        <m:t>𝐺</m:t>
                      </m:r>
                      <m:r>
                        <a:rPr lang="en-US" sz="2300" i="1" smtClean="0">
                          <a:latin typeface="Cambria Math"/>
                        </a:rPr>
                        <m:t>=−2</m:t>
                      </m:r>
                      <m:r>
                        <a:rPr lang="en-US" sz="2300" i="1">
                          <a:latin typeface="Cambria Math"/>
                        </a:rPr>
                        <m:t>𝑙𝑛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of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model</m:t>
                              </m:r>
                              <m: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without</m:t>
                              </m:r>
                              <m: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of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the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saturated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model</m:t>
                              </m:r>
                            </m:den>
                          </m:f>
                          <m:r>
                            <a:rPr lang="en-US" sz="23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of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the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saturated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model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/>
                                </a:rPr>
                                <m:t>of</m:t>
                              </m:r>
                              <m:r>
                                <a:rPr lang="en-US" sz="2300" i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 panose="02040503050406030204" pitchFamily="18" charset="0"/>
                                </a:rPr>
                                <m:t>model</m:t>
                              </m:r>
                              <m:r>
                                <a:rPr lang="en-US" sz="23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i="0">
                                  <a:latin typeface="Cambria Math" panose="02040503050406030204" pitchFamily="18" charset="0"/>
                                </a:rPr>
                                <m:t>with</m:t>
                              </m:r>
                              <m:r>
                                <a:rPr lang="en-US" sz="23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300" dirty="0"/>
              </a:p>
              <a:p>
                <a:pPr marL="0" indent="0">
                  <a:buNone/>
                </a:pPr>
                <a:endParaRPr lang="en-US" sz="23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/>
                        </a:rPr>
                        <m:t>𝐺</m:t>
                      </m:r>
                      <m:r>
                        <a:rPr lang="en-US" sz="2300" b="0" i="1" smtClean="0">
                          <a:latin typeface="Cambria Math"/>
                        </a:rPr>
                        <m:t>=−2</m:t>
                      </m:r>
                      <m:r>
                        <a:rPr lang="en-US" sz="2300" b="0" i="1" smtClean="0">
                          <a:latin typeface="Cambria Math"/>
                        </a:rPr>
                        <m:t>𝑙𝑛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sz="2300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/>
                                </a:rPr>
                                <m:t>without</m:t>
                              </m:r>
                              <m:r>
                                <a:rPr lang="en-US" sz="2300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300" b="0" i="1" smtClean="0">
                                  <a:latin typeface="Cambria Math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sz="2300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/>
                                </a:rPr>
                                <m:t>with</m:t>
                              </m:r>
                              <m:r>
                                <a:rPr lang="en-US" sz="2300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300" b="0" i="1" smtClean="0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300" dirty="0"/>
              </a:p>
              <a:p>
                <a:pPr marL="0" indent="0">
                  <a:buNone/>
                </a:pPr>
                <a:endParaRPr lang="en-US" sz="2300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/>
                        </a:rPr>
                        <m:t>𝐺</m:t>
                      </m:r>
                      <m:r>
                        <a:rPr lang="en-US" sz="2300" b="0" i="1" smtClean="0">
                          <a:latin typeface="Cambria Math"/>
                        </a:rPr>
                        <m:t>=</m:t>
                      </m:r>
                      <m:r>
                        <a:rPr lang="en-US" sz="2300">
                          <a:latin typeface="Cambria Math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300">
                          <a:latin typeface="Cambria Math"/>
                        </a:rPr>
                        <m:t>ln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300" i="1">
                                  <a:latin typeface="Cambria Math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300" i="1"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300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300" i="1"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300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300" i="1"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US" sz="23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300" i="1">
                                          <a:latin typeface="Cambria Math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300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300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1887200" cy="5413248"/>
              </a:xfrm>
              <a:blipFill>
                <a:blip r:embed="rId3"/>
                <a:stretch>
                  <a:fillRect l="-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D0DDEBD-C5FC-A9DF-8C27-2295F81DC207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6" name="Graphic 5" descr="Pause">
              <a:extLst>
                <a:ext uri="{FF2B5EF4-FFF2-40B4-BE49-F238E27FC236}">
                  <a16:creationId xmlns:a16="http://schemas.microsoft.com/office/drawing/2014/main" id="{2A314939-2021-BCBE-25E0-27C556227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BF3A364-BE13-77F3-A00E-3DF99FFC7FEC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1712932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F8792-F6D8-FB79-2D19-BFE455865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from last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0C734-3464-DE6F-1F9F-54DA0D0C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696A57B-357F-FFDD-334B-C8352261E3A2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6858000" cy="541324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b="0" i="0" dirty="0">
                    <a:solidFill>
                      <a:srgbClr val="212121"/>
                    </a:solidFill>
                    <a:effectLst/>
                  </a:rPr>
                  <a:t>The r output from </a:t>
                </a:r>
                <a:r>
                  <a:rPr lang="en-US" b="0" i="0" dirty="0" err="1">
                    <a:solidFill>
                      <a:srgbClr val="212121"/>
                    </a:solidFill>
                    <a:effectLst/>
                  </a:rPr>
                  <a:t>glm</a:t>
                </a:r>
                <a:r>
                  <a:rPr lang="en-US" b="0" i="0" dirty="0">
                    <a:solidFill>
                      <a:srgbClr val="212121"/>
                    </a:solidFill>
                    <a:effectLst/>
                  </a:rPr>
                  <a:t> are those the differences between the coefficients?</a:t>
                </a:r>
              </a:p>
              <a:p>
                <a:endParaRPr lang="en-US" b="0" i="0" dirty="0">
                  <a:solidFill>
                    <a:srgbClr val="212121"/>
                  </a:solidFill>
                  <a:effectLst/>
                </a:endParaRPr>
              </a:p>
              <a:p>
                <a:r>
                  <a:rPr lang="en-US" dirty="0">
                    <a:solidFill>
                      <a:srgbClr val="212121"/>
                    </a:solidFill>
                  </a:rPr>
                  <a:t>How do find the stand alone odds for race/ethnicity groups other than non-Hispanic white individuals?</a:t>
                </a:r>
              </a:p>
              <a:p>
                <a:endParaRPr lang="en-US" dirty="0">
                  <a:solidFill>
                    <a:srgbClr val="212121"/>
                  </a:solidFill>
                </a:endParaRPr>
              </a:p>
              <a:p>
                <a:r>
                  <a:rPr lang="en-US" b="0" i="0" dirty="0">
                    <a:solidFill>
                      <a:srgbClr val="212121"/>
                    </a:solidFill>
                    <a:effectLst/>
                  </a:rPr>
                  <a:t>Slide 54 of lecture today interpretation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 smtClean="0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b="0" i="1" dirty="0" smtClean="0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21212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solidFill>
                      <a:srgbClr val="212121"/>
                    </a:solidFill>
                    <a:effectLst/>
                  </a:rPr>
                  <a:t>. Can we pls talk about this? Thank you.</a:t>
                </a:r>
              </a:p>
              <a:p>
                <a:endParaRPr lang="en-US" b="0" i="0" dirty="0">
                  <a:solidFill>
                    <a:srgbClr val="212121"/>
                  </a:solidFill>
                  <a:effectLst/>
                </a:endParaRPr>
              </a:p>
              <a:p>
                <a:endParaRPr lang="en-US" b="0" i="0" dirty="0">
                  <a:solidFill>
                    <a:srgbClr val="212121"/>
                  </a:solidFill>
                  <a:effectLst/>
                </a:endParaRPr>
              </a:p>
              <a:p>
                <a:endParaRPr lang="en-US" b="0" i="0" dirty="0">
                  <a:solidFill>
                    <a:srgbClr val="212121"/>
                  </a:solidFill>
                  <a:effectLst/>
                </a:endParaRPr>
              </a:p>
              <a:p>
                <a:r>
                  <a:rPr lang="en-US" b="0" i="0" dirty="0">
                    <a:solidFill>
                      <a:srgbClr val="212121"/>
                    </a:solidFill>
                    <a:effectLst/>
                  </a:rPr>
                  <a:t>What is the difference between a count variable and a discrete variable?</a:t>
                </a:r>
              </a:p>
              <a:p>
                <a:endParaRPr lang="en-US" b="0" i="0" dirty="0">
                  <a:solidFill>
                    <a:srgbClr val="212121"/>
                  </a:solidFill>
                  <a:effectLst/>
                </a:endParaRPr>
              </a:p>
              <a:p>
                <a:r>
                  <a:rPr lang="en-US" b="0" i="0" dirty="0">
                    <a:solidFill>
                      <a:srgbClr val="212121"/>
                    </a:solidFill>
                    <a:effectLst/>
                  </a:rPr>
                  <a:t>Can we go over the meaning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1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i="0" dirty="0">
                    <a:solidFill>
                      <a:srgbClr val="212121"/>
                    </a:solidFill>
                    <a:effectLst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21212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b="0" i="0" smtClean="0">
                        <a:solidFill>
                          <a:srgbClr val="21212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i="0" dirty="0">
                    <a:solidFill>
                      <a:srgbClr val="212121"/>
                    </a:solidFill>
                    <a:effectLst/>
                  </a:rPr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696A57B-357F-FFDD-334B-C8352261E3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6858000" cy="5413248"/>
              </a:xfrm>
              <a:blipFill>
                <a:blip r:embed="rId3"/>
                <a:stretch>
                  <a:fillRect l="-1296" t="-2576" r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464F313-0E33-9034-647C-6D311A3AF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3733800"/>
            <a:ext cx="10607040" cy="126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33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E139596-5AAB-0DEA-2BA0-5899F75D24A9}"/>
              </a:ext>
            </a:extLst>
          </p:cNvPr>
          <p:cNvGrpSpPr>
            <a:grpSpLocks noChangeAspect="1"/>
          </p:cNvGrpSpPr>
          <p:nvPr/>
        </p:nvGrpSpPr>
        <p:grpSpPr>
          <a:xfrm>
            <a:off x="9489812" y="3581400"/>
            <a:ext cx="2321188" cy="2322576"/>
            <a:chOff x="8610600" y="2964835"/>
            <a:chExt cx="2362200" cy="2325624"/>
          </a:xfrm>
        </p:grpSpPr>
        <p:pic>
          <p:nvPicPr>
            <p:cNvPr id="9" name="Graphic 8" descr="Play">
              <a:extLst>
                <a:ext uri="{FF2B5EF4-FFF2-40B4-BE49-F238E27FC236}">
                  <a16:creationId xmlns:a16="http://schemas.microsoft.com/office/drawing/2014/main" id="{769D0F72-C838-B2F0-E7D8-9AEC20E49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65407" y="3167741"/>
              <a:ext cx="1871662" cy="1871662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8A748F-AA2F-10CC-B65B-144FAB75FA3D}"/>
                </a:ext>
              </a:extLst>
            </p:cNvPr>
            <p:cNvSpPr/>
            <p:nvPr/>
          </p:nvSpPr>
          <p:spPr>
            <a:xfrm>
              <a:off x="8610600" y="2964835"/>
              <a:ext cx="2362200" cy="2325624"/>
            </a:xfrm>
            <a:prstGeom prst="ellipse">
              <a:avLst/>
            </a:prstGeom>
            <a:noFill/>
            <a:ln w="2444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assess the significance of the covariate’s coefficient in the simple logistic regression, we compare the deviance (D) with and without the covariate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model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without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−</m:t>
                      </m:r>
                      <m:r>
                        <a:rPr lang="en-US" i="1"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odel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with</m:t>
                          </m:r>
                          <m:r>
                            <a:rPr lang="en-US" i="0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is equivalent to test: H</a:t>
                </a:r>
                <a:r>
                  <a:rPr lang="en-US" baseline="-25000" dirty="0"/>
                  <a:t>0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dirty="0"/>
                  <a:t> vs. H</a:t>
                </a:r>
                <a:r>
                  <a:rPr lang="en-US" baseline="-25000" dirty="0"/>
                  <a:t>1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≠0</m:t>
                    </m:r>
                  </m:oMath>
                </a14:m>
                <a:endParaRPr lang="en-US" b="0" dirty="0">
                  <a:ea typeface="Cambria Math"/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𝐺</m:t>
                      </m:r>
                      <m:r>
                        <a:rPr lang="en-US" b="0" i="1" smtClean="0">
                          <a:latin typeface="Cambria Math"/>
                        </a:rPr>
                        <m:t>=−2</m:t>
                      </m:r>
                      <m:r>
                        <a:rPr lang="en-US" b="0" i="1" smtClean="0">
                          <a:latin typeface="Cambria Math"/>
                        </a:rPr>
                        <m:t>𝑙𝑛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without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likelihood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with</m:t>
                              </m:r>
                              <m:r>
                                <a:rPr lang="en-US" b="0" i="0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ln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</a:rPr>
                                <m:t>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4"/>
                <a:stretch>
                  <a:fillRect l="-1250" t="-1874" r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60C6B24-791D-A1AB-1165-92684F6483AB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FC9F36B-D2D1-7A31-4150-2DAE59E7B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Likelihood Ratio Test (II)</a:t>
            </a:r>
          </a:p>
        </p:txBody>
      </p:sp>
    </p:spTree>
    <p:extLst>
      <p:ext uri="{BB962C8B-B14F-4D97-AF65-F5344CB8AC3E}">
        <p14:creationId xmlns:p14="http://schemas.microsoft.com/office/powerpoint/2010/main" val="3860426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0972800" cy="5413248"/>
              </a:xfrm>
            </p:spPr>
            <p:txBody>
              <a:bodyPr/>
              <a:lstStyle/>
              <a:p>
                <a:r>
                  <a:rPr lang="en-US" dirty="0"/>
                  <a:t>Under the null hypothesis, with adequate sample size, LRT statistic follows a chi-square distribution:</a:t>
                </a:r>
              </a:p>
              <a:p>
                <a:endParaRPr lang="en-US" sz="3600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𝐺</m:t>
                      </m:r>
                      <m:r>
                        <a:rPr lang="en-US" b="0" i="1" smtClean="0">
                          <a:latin typeface="Cambria Math"/>
                        </a:rPr>
                        <m:t>~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𝜒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36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=#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coefficients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larger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model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−#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coefficients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smaller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model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sz="3600" dirty="0"/>
              </a:p>
              <a:p>
                <a:r>
                  <a:rPr lang="en-US" dirty="0"/>
                  <a:t>If we are testing a single coefficient,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𝑑𝑓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Testing our categorical race and ethnicity variable has a </a:t>
                </a:r>
                <a:r>
                  <a:rPr lang="en-US" dirty="0" err="1"/>
                  <a:t>df</a:t>
                </a:r>
                <a:r>
                  <a:rPr lang="en-US" dirty="0"/>
                  <a:t> of 4!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0972800" cy="5413248"/>
              </a:xfrm>
              <a:blipFill>
                <a:blip r:embed="rId2"/>
                <a:stretch>
                  <a:fillRect l="-104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219D95A-F6A7-A487-0784-B5012747FDA2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4573FF1-6266-539D-1976-A4ED2909A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Likelihood Ratio Test (III)</a:t>
            </a:r>
          </a:p>
        </p:txBody>
      </p:sp>
    </p:spTree>
    <p:extLst>
      <p:ext uri="{BB962C8B-B14F-4D97-AF65-F5344CB8AC3E}">
        <p14:creationId xmlns:p14="http://schemas.microsoft.com/office/powerpoint/2010/main" val="647587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5814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21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9A5EE-11B0-C404-B522-49E21DD9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B779BF6-64E5-872F-CF5F-98150689C5CA}"/>
              </a:ext>
            </a:extLst>
          </p:cNvPr>
          <p:cNvGrpSpPr/>
          <p:nvPr/>
        </p:nvGrpSpPr>
        <p:grpSpPr>
          <a:xfrm>
            <a:off x="1219200" y="986482"/>
            <a:ext cx="8894604" cy="5937150"/>
            <a:chOff x="1107063" y="990601"/>
            <a:chExt cx="8894604" cy="593715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D0F4591-D926-4CA1-D25F-ACE46A2465BA}"/>
                </a:ext>
              </a:extLst>
            </p:cNvPr>
            <p:cNvGrpSpPr/>
            <p:nvPr/>
          </p:nvGrpSpPr>
          <p:grpSpPr>
            <a:xfrm>
              <a:off x="2616750" y="990601"/>
              <a:ext cx="7384917" cy="4991100"/>
              <a:chOff x="2311950" y="781428"/>
              <a:chExt cx="7384917" cy="4991100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29D93916-43A2-24F7-534E-999EE98035A4}"/>
                  </a:ext>
                </a:extLst>
              </p:cNvPr>
              <p:cNvGrpSpPr/>
              <p:nvPr/>
            </p:nvGrpSpPr>
            <p:grpSpPr>
              <a:xfrm>
                <a:off x="2311950" y="781428"/>
                <a:ext cx="7384917" cy="4991100"/>
                <a:chOff x="2444883" y="1371601"/>
                <a:chExt cx="7384917" cy="4991100"/>
              </a:xfrm>
            </p:grpSpPr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383B27E9-2B47-0106-C476-85CB343CCBC0}"/>
                    </a:ext>
                  </a:extLst>
                </p:cNvPr>
                <p:cNvSpPr/>
                <p:nvPr/>
              </p:nvSpPr>
              <p:spPr>
                <a:xfrm>
                  <a:off x="2703852" y="1768285"/>
                  <a:ext cx="6970426" cy="4231159"/>
                </a:xfrm>
                <a:custGeom>
                  <a:avLst/>
                  <a:gdLst>
                    <a:gd name="connsiteX0" fmla="*/ 0 w 6970426"/>
                    <a:gd name="connsiteY0" fmla="*/ 4201179 h 4231159"/>
                    <a:gd name="connsiteX1" fmla="*/ 1858781 w 6970426"/>
                    <a:gd name="connsiteY1" fmla="*/ 1083224 h 4231159"/>
                    <a:gd name="connsiteX2" fmla="*/ 3477718 w 6970426"/>
                    <a:gd name="connsiteY2" fmla="*/ 3933 h 4231159"/>
                    <a:gd name="connsiteX3" fmla="*/ 5246558 w 6970426"/>
                    <a:gd name="connsiteY3" fmla="*/ 1383028 h 4231159"/>
                    <a:gd name="connsiteX4" fmla="*/ 6970426 w 6970426"/>
                    <a:gd name="connsiteY4" fmla="*/ 4231159 h 4231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70426" h="4231159">
                      <a:moveTo>
                        <a:pt x="0" y="4201179"/>
                      </a:moveTo>
                      <a:cubicBezTo>
                        <a:pt x="639580" y="2991972"/>
                        <a:pt x="1279161" y="1782765"/>
                        <a:pt x="1858781" y="1083224"/>
                      </a:cubicBezTo>
                      <a:cubicBezTo>
                        <a:pt x="2438401" y="383683"/>
                        <a:pt x="2913089" y="-46034"/>
                        <a:pt x="3477718" y="3933"/>
                      </a:cubicBezTo>
                      <a:cubicBezTo>
                        <a:pt x="4042347" y="53900"/>
                        <a:pt x="4664440" y="678490"/>
                        <a:pt x="5246558" y="1383028"/>
                      </a:cubicBezTo>
                      <a:cubicBezTo>
                        <a:pt x="5828676" y="2087566"/>
                        <a:pt x="6399551" y="3159362"/>
                        <a:pt x="6970426" y="4231159"/>
                      </a:cubicBezTo>
                    </a:path>
                  </a:pathLst>
                </a:custGeom>
                <a:noFill/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80BF218E-EA6C-5258-2288-B7191C4293BF}"/>
                    </a:ext>
                  </a:extLst>
                </p:cNvPr>
                <p:cNvCxnSpPr/>
                <p:nvPr/>
              </p:nvCxnSpPr>
              <p:spPr>
                <a:xfrm>
                  <a:off x="2493601" y="1371601"/>
                  <a:ext cx="0" cy="499110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2F28A0D2-1482-0458-8800-68A11576AF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4883" y="6362700"/>
                  <a:ext cx="7384917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3C283BC-6D43-BACE-F3C0-C78B5E99D4FE}"/>
                  </a:ext>
                </a:extLst>
              </p:cNvPr>
              <p:cNvCxnSpPr/>
              <p:nvPr/>
            </p:nvCxnSpPr>
            <p:spPr>
              <a:xfrm flipH="1">
                <a:off x="2360668" y="2667000"/>
                <a:ext cx="7336199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836B978-D9DD-2FFC-9280-A9A049CF4944}"/>
                  </a:ext>
                </a:extLst>
              </p:cNvPr>
              <p:cNvCxnSpPr/>
              <p:nvPr/>
            </p:nvCxnSpPr>
            <p:spPr>
              <a:xfrm flipH="1">
                <a:off x="2336308" y="1178112"/>
                <a:ext cx="7336199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B4409AA6-65B3-E056-A0A3-A96E0B4965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05200" y="1178112"/>
                <a:ext cx="0" cy="1488888"/>
              </a:xfrm>
              <a:prstGeom prst="straightConnector1">
                <a:avLst/>
              </a:prstGeom>
              <a:ln w="5715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E383A5C-A606-EB6A-F9B1-C0B6660DC371}"/>
                    </a:ext>
                  </a:extLst>
                </p:cNvPr>
                <p:cNvSpPr txBox="1"/>
                <p:nvPr/>
              </p:nvSpPr>
              <p:spPr>
                <a:xfrm rot="16200000">
                  <a:off x="1805021" y="3319039"/>
                  <a:ext cx="93217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E383A5C-A606-EB6A-F9B1-C0B6660DC3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805021" y="3319039"/>
                  <a:ext cx="932178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2857" t="-13514" r="-34286" b="-94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EF2FCF7-06AB-EFCA-1CCA-9D0BE88826D5}"/>
                    </a:ext>
                  </a:extLst>
                </p:cNvPr>
                <p:cNvSpPr txBox="1"/>
                <p:nvPr/>
              </p:nvSpPr>
              <p:spPr>
                <a:xfrm>
                  <a:off x="5870049" y="6042637"/>
                  <a:ext cx="851195" cy="8851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b="0" dirty="0"/>
                </a:p>
                <a:p>
                  <a:r>
                    <a:rPr lang="en-US" sz="2800" dirty="0"/>
                    <a:t>(MLE)</a:t>
                  </a: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EF2FCF7-06AB-EFCA-1CCA-9D0BE88826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0049" y="6042637"/>
                  <a:ext cx="851195" cy="885114"/>
                </a:xfrm>
                <a:prstGeom prst="rect">
                  <a:avLst/>
                </a:prstGeom>
                <a:blipFill>
                  <a:blip r:embed="rId4"/>
                  <a:stretch>
                    <a:fillRect l="-26471" t="-9859" r="-23529" b="-239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26BB9ED-4D82-8F5E-5D33-CAA811D3B6F1}"/>
                    </a:ext>
                  </a:extLst>
                </p:cNvPr>
                <p:cNvSpPr txBox="1"/>
                <p:nvPr/>
              </p:nvSpPr>
              <p:spPr>
                <a:xfrm>
                  <a:off x="1107063" y="6274385"/>
                  <a:ext cx="289560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sz="2800" dirty="0"/>
                    <a:t>potential values </a:t>
                  </a: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26BB9ED-4D82-8F5E-5D33-CAA811D3B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7063" y="6274385"/>
                  <a:ext cx="2895600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2620" t="-9302" r="-4367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8356154-6C71-DE60-BC87-234F26D47038}"/>
                </a:ext>
              </a:extLst>
            </p:cNvPr>
            <p:cNvCxnSpPr/>
            <p:nvPr/>
          </p:nvCxnSpPr>
          <p:spPr>
            <a:xfrm>
              <a:off x="3934354" y="6546751"/>
              <a:ext cx="990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C97E8BD-208D-8672-B469-63F476DA914C}"/>
                    </a:ext>
                  </a:extLst>
                </p:cNvPr>
                <p:cNvSpPr txBox="1"/>
                <p:nvPr/>
              </p:nvSpPr>
              <p:spPr>
                <a:xfrm>
                  <a:off x="7772262" y="6013351"/>
                  <a:ext cx="1101904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800" b="0" dirty="0"/>
                </a:p>
                <a:p>
                  <a:pPr algn="ctr"/>
                  <a:r>
                    <a:rPr lang="en-US" sz="2800" dirty="0"/>
                    <a:t>(null)</a:t>
                  </a: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C97E8BD-208D-8672-B469-63F476DA91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262" y="6013351"/>
                  <a:ext cx="1101904" cy="861774"/>
                </a:xfrm>
                <a:prstGeom prst="rect">
                  <a:avLst/>
                </a:prstGeom>
                <a:blipFill>
                  <a:blip r:embed="rId6"/>
                  <a:stretch>
                    <a:fillRect l="-14943" t="-1449" r="-3448" b="-231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7852817-458A-D520-35B8-2E5E5918B7B4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630996-2207-66A8-0C06-05FACD78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Likelihood Ratio Test (IV)</a:t>
            </a:r>
          </a:p>
        </p:txBody>
      </p:sp>
    </p:spTree>
    <p:extLst>
      <p:ext uri="{BB962C8B-B14F-4D97-AF65-F5344CB8AC3E}">
        <p14:creationId xmlns:p14="http://schemas.microsoft.com/office/powerpoint/2010/main" val="1614456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9A5EE-11B0-C404-B522-49E21DD9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7" name="Title 56">
            <a:extLst>
              <a:ext uri="{FF2B5EF4-FFF2-40B4-BE49-F238E27FC236}">
                <a16:creationId xmlns:a16="http://schemas.microsoft.com/office/drawing/2014/main" id="{82D56355-53F4-394A-DF3C-57E3F9AB7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three tests together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32E78B-A499-0EEB-5A69-618F2EB90B2C}"/>
              </a:ext>
            </a:extLst>
          </p:cNvPr>
          <p:cNvGrpSpPr/>
          <p:nvPr/>
        </p:nvGrpSpPr>
        <p:grpSpPr>
          <a:xfrm>
            <a:off x="1132937" y="599917"/>
            <a:ext cx="8894604" cy="5937150"/>
            <a:chOff x="1107063" y="990601"/>
            <a:chExt cx="8894604" cy="593715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C423D77-56E5-118F-A595-6F656A06325E}"/>
                </a:ext>
              </a:extLst>
            </p:cNvPr>
            <p:cNvSpPr txBox="1"/>
            <p:nvPr/>
          </p:nvSpPr>
          <p:spPr>
            <a:xfrm rot="16200000">
              <a:off x="3160151" y="1833616"/>
              <a:ext cx="8049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LRT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83F1DAB-6397-49A7-A2F2-B5EA8AD8E123}"/>
                </a:ext>
              </a:extLst>
            </p:cNvPr>
            <p:cNvGrpSpPr/>
            <p:nvPr/>
          </p:nvGrpSpPr>
          <p:grpSpPr>
            <a:xfrm>
              <a:off x="1107063" y="990601"/>
              <a:ext cx="8894604" cy="5937150"/>
              <a:chOff x="1107063" y="990601"/>
              <a:chExt cx="8894604" cy="5937150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5B779BF6-64E5-872F-CF5F-98150689C5CA}"/>
                  </a:ext>
                </a:extLst>
              </p:cNvPr>
              <p:cNvGrpSpPr/>
              <p:nvPr/>
            </p:nvGrpSpPr>
            <p:grpSpPr>
              <a:xfrm>
                <a:off x="1107063" y="990601"/>
                <a:ext cx="8894604" cy="5937150"/>
                <a:chOff x="1107063" y="990601"/>
                <a:chExt cx="8894604" cy="5937150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4D0F4591-D926-4CA1-D25F-ACE46A2465BA}"/>
                    </a:ext>
                  </a:extLst>
                </p:cNvPr>
                <p:cNvGrpSpPr/>
                <p:nvPr/>
              </p:nvGrpSpPr>
              <p:grpSpPr>
                <a:xfrm>
                  <a:off x="2616750" y="990601"/>
                  <a:ext cx="7384917" cy="5007812"/>
                  <a:chOff x="2311950" y="781428"/>
                  <a:chExt cx="7384917" cy="5007812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29D93916-43A2-24F7-534E-999EE98035A4}"/>
                      </a:ext>
                    </a:extLst>
                  </p:cNvPr>
                  <p:cNvGrpSpPr/>
                  <p:nvPr/>
                </p:nvGrpSpPr>
                <p:grpSpPr>
                  <a:xfrm>
                    <a:off x="2311950" y="781428"/>
                    <a:ext cx="7384917" cy="4991100"/>
                    <a:chOff x="2444883" y="1371601"/>
                    <a:chExt cx="7384917" cy="4991100"/>
                  </a:xfrm>
                </p:grpSpPr>
                <p:sp>
                  <p:nvSpPr>
                    <p:cNvPr id="53" name="Freeform 52">
                      <a:extLst>
                        <a:ext uri="{FF2B5EF4-FFF2-40B4-BE49-F238E27FC236}">
                          <a16:creationId xmlns:a16="http://schemas.microsoft.com/office/drawing/2014/main" id="{383B27E9-2B47-0106-C476-85CB343CC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03852" y="1768285"/>
                      <a:ext cx="6970426" cy="4231159"/>
                    </a:xfrm>
                    <a:custGeom>
                      <a:avLst/>
                      <a:gdLst>
                        <a:gd name="connsiteX0" fmla="*/ 0 w 6970426"/>
                        <a:gd name="connsiteY0" fmla="*/ 4201179 h 4231159"/>
                        <a:gd name="connsiteX1" fmla="*/ 1858781 w 6970426"/>
                        <a:gd name="connsiteY1" fmla="*/ 1083224 h 4231159"/>
                        <a:gd name="connsiteX2" fmla="*/ 3477718 w 6970426"/>
                        <a:gd name="connsiteY2" fmla="*/ 3933 h 4231159"/>
                        <a:gd name="connsiteX3" fmla="*/ 5246558 w 6970426"/>
                        <a:gd name="connsiteY3" fmla="*/ 1383028 h 4231159"/>
                        <a:gd name="connsiteX4" fmla="*/ 6970426 w 6970426"/>
                        <a:gd name="connsiteY4" fmla="*/ 4231159 h 42311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70426" h="4231159">
                          <a:moveTo>
                            <a:pt x="0" y="4201179"/>
                          </a:moveTo>
                          <a:cubicBezTo>
                            <a:pt x="639580" y="2991972"/>
                            <a:pt x="1279161" y="1782765"/>
                            <a:pt x="1858781" y="1083224"/>
                          </a:cubicBezTo>
                          <a:cubicBezTo>
                            <a:pt x="2438401" y="383683"/>
                            <a:pt x="2913089" y="-46034"/>
                            <a:pt x="3477718" y="3933"/>
                          </a:cubicBezTo>
                          <a:cubicBezTo>
                            <a:pt x="4042347" y="53900"/>
                            <a:pt x="4664440" y="678490"/>
                            <a:pt x="5246558" y="1383028"/>
                          </a:cubicBezTo>
                          <a:cubicBezTo>
                            <a:pt x="5828676" y="2087566"/>
                            <a:pt x="6399551" y="3159362"/>
                            <a:pt x="6970426" y="4231159"/>
                          </a:cubicBezTo>
                        </a:path>
                      </a:pathLst>
                    </a:custGeom>
                    <a:noFill/>
                    <a:ln w="762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4" name="Straight Connector 53">
                      <a:extLst>
                        <a:ext uri="{FF2B5EF4-FFF2-40B4-BE49-F238E27FC236}">
                          <a16:creationId xmlns:a16="http://schemas.microsoft.com/office/drawing/2014/main" id="{80BF218E-EA6C-5258-2288-B7191C4293B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493601" y="1371601"/>
                      <a:ext cx="0" cy="4991100"/>
                    </a:xfrm>
                    <a:prstGeom prst="line">
                      <a:avLst/>
                    </a:prstGeom>
                    <a:ln w="762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Connector 54">
                      <a:extLst>
                        <a:ext uri="{FF2B5EF4-FFF2-40B4-BE49-F238E27FC236}">
                          <a16:creationId xmlns:a16="http://schemas.microsoft.com/office/drawing/2014/main" id="{2F28A0D2-1482-0458-8800-68A11576AF6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444883" y="6362700"/>
                      <a:ext cx="7384917" cy="0"/>
                    </a:xfrm>
                    <a:prstGeom prst="line">
                      <a:avLst/>
                    </a:prstGeom>
                    <a:ln w="762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B81DCB1A-FC40-5D22-EE1F-4EB77DA252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943600" y="781428"/>
                    <a:ext cx="0" cy="4991099"/>
                  </a:xfrm>
                  <a:prstGeom prst="line">
                    <a:avLst/>
                  </a:prstGeom>
                  <a:ln w="57150">
                    <a:solidFill>
                      <a:schemeClr val="accent5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4929E6E5-4B77-97D3-997C-8E4FD64A26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924800" y="798141"/>
                    <a:ext cx="0" cy="4991099"/>
                  </a:xfrm>
                  <a:prstGeom prst="line">
                    <a:avLst/>
                  </a:prstGeom>
                  <a:ln w="57150">
                    <a:solidFill>
                      <a:schemeClr val="accent5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53C283BC-6D43-BACE-F3C0-C78B5E99D4F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360668" y="2667000"/>
                    <a:ext cx="7336199" cy="0"/>
                  </a:xfrm>
                  <a:prstGeom prst="line">
                    <a:avLst/>
                  </a:prstGeom>
                  <a:ln w="57150">
                    <a:solidFill>
                      <a:schemeClr val="accent6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1836B978-D9DD-2FFC-9280-A9A049CF494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336308" y="1178112"/>
                    <a:ext cx="7336199" cy="0"/>
                  </a:xfrm>
                  <a:prstGeom prst="line">
                    <a:avLst/>
                  </a:prstGeom>
                  <a:ln w="57150">
                    <a:solidFill>
                      <a:schemeClr val="accent6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9745B4B8-4E0C-4F49-4540-E2311F9A5C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6491721" y="798140"/>
                    <a:ext cx="2957079" cy="3762509"/>
                  </a:xfrm>
                  <a:prstGeom prst="line">
                    <a:avLst/>
                  </a:prstGeom>
                  <a:ln w="57150">
                    <a:solidFill>
                      <a:schemeClr val="accent4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C7BB653C-5F23-1325-F746-6D1CA5383BA5}"/>
                      </a:ext>
                    </a:extLst>
                  </p:cNvPr>
                  <p:cNvCxnSpPr/>
                  <p:nvPr/>
                </p:nvCxnSpPr>
                <p:spPr>
                  <a:xfrm>
                    <a:off x="5943600" y="4724400"/>
                    <a:ext cx="1981200" cy="0"/>
                  </a:xfrm>
                  <a:prstGeom prst="straightConnector1">
                    <a:avLst/>
                  </a:prstGeom>
                  <a:ln w="57150"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:a16="http://schemas.microsoft.com/office/drawing/2014/main" id="{B4409AA6-65B3-E056-A0A3-A96E0B4965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05200" y="1178112"/>
                    <a:ext cx="0" cy="1488888"/>
                  </a:xfrm>
                  <a:prstGeom prst="straightConnector1">
                    <a:avLst/>
                  </a:prstGeom>
                  <a:ln w="57150"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CE383A5C-A606-EB6A-F9B1-C0B6660DC371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1805022" y="3319039"/>
                      <a:ext cx="93217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CE383A5C-A606-EB6A-F9B1-C0B6660DC37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1805022" y="3319039"/>
                      <a:ext cx="932178" cy="43088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t="-12000" r="-34286" b="-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FEF2FCF7-06AB-EFCA-1CCA-9D0BE88826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70049" y="6042637"/>
                      <a:ext cx="851195" cy="88511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b="0" dirty="0"/>
                    </a:p>
                    <a:p>
                      <a:r>
                        <a:rPr lang="en-US" sz="2800" dirty="0"/>
                        <a:t>(MLE)</a:t>
                      </a:r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FEF2FCF7-06AB-EFCA-1CCA-9D0BE88826D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70049" y="6042637"/>
                      <a:ext cx="851195" cy="88511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26471" t="-9859" r="-23529" b="-239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26BB9ED-4D82-8F5E-5D33-CAA811D3B6F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07063" y="6274385"/>
                      <a:ext cx="28956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r>
                        <a:rPr lang="en-US" sz="2800" dirty="0"/>
                        <a:t>potential values </a:t>
                      </a:r>
                    </a:p>
                  </p:txBody>
                </p:sp>
              </mc:Choice>
              <mc:Fallback xmlns=""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526BB9ED-4D82-8F5E-5D33-CAA811D3B6F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07063" y="6274385"/>
                      <a:ext cx="2895600" cy="52322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2620" t="-9302" r="-4367" b="-2790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D8356154-6C71-DE60-BC87-234F26D47038}"/>
                    </a:ext>
                  </a:extLst>
                </p:cNvPr>
                <p:cNvCxnSpPr/>
                <p:nvPr/>
              </p:nvCxnSpPr>
              <p:spPr>
                <a:xfrm>
                  <a:off x="3934354" y="6546751"/>
                  <a:ext cx="990600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CC97E8BD-208D-8672-B469-63F476DA91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72262" y="6013351"/>
                      <a:ext cx="1101904" cy="861774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oMath>
                        </m:oMathPara>
                      </a14:m>
                      <a:endParaRPr lang="en-US" sz="2800" b="0" dirty="0"/>
                    </a:p>
                    <a:p>
                      <a:pPr algn="ctr"/>
                      <a:r>
                        <a:rPr lang="en-US" sz="2800" dirty="0"/>
                        <a:t>(null)</a:t>
                      </a:r>
                    </a:p>
                  </p:txBody>
                </p:sp>
              </mc:Choice>
              <mc:Fallback xmlns="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CC97E8BD-208D-8672-B469-63F476DA914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72262" y="6013351"/>
                      <a:ext cx="1101904" cy="86177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4943" t="-1449" r="-3448" b="-2318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5EAEA40-AA88-9581-AA67-3DD5F89AFB1F}"/>
                  </a:ext>
                </a:extLst>
              </p:cNvPr>
              <p:cNvSpPr txBox="1"/>
              <p:nvPr/>
            </p:nvSpPr>
            <p:spPr>
              <a:xfrm>
                <a:off x="6469536" y="4428230"/>
                <a:ext cx="16045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Wald Test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0596F96-3D54-9CCD-57CA-DB897A2E6EC2}"/>
                  </a:ext>
                </a:extLst>
              </p:cNvPr>
              <p:cNvSpPr txBox="1"/>
              <p:nvPr/>
            </p:nvSpPr>
            <p:spPr>
              <a:xfrm rot="3159429">
                <a:off x="8281868" y="3652547"/>
                <a:ext cx="21822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Score Test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EBC5196D-EED8-5077-380D-09330750D7E4}"/>
              </a:ext>
            </a:extLst>
          </p:cNvPr>
          <p:cNvSpPr txBox="1"/>
          <p:nvPr/>
        </p:nvSpPr>
        <p:spPr>
          <a:xfrm>
            <a:off x="10027541" y="6444734"/>
            <a:ext cx="21147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UCLA FAQ on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073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F518-ACC2-1D4A-4B1A-B57336E08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test to use?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038D20-D7CE-05AF-D91F-DC3DF9AC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F661D-D51B-B33E-00F4-5B519E8C819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1"/>
            <a:ext cx="10439400" cy="55707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three tests are asymptotically equivalent</a:t>
            </a:r>
          </a:p>
          <a:p>
            <a:pPr lvl="1"/>
            <a:r>
              <a:rPr lang="en-US" dirty="0"/>
              <a:t>As sample approaches infinity</a:t>
            </a:r>
          </a:p>
          <a:p>
            <a:pPr lvl="1"/>
            <a:endParaRPr lang="en-US" sz="400" dirty="0"/>
          </a:p>
          <a:p>
            <a:r>
              <a:rPr lang="en-US" dirty="0"/>
              <a:t>For testing significance of single covariate coefficient:</a:t>
            </a:r>
          </a:p>
          <a:p>
            <a:pPr lvl="1"/>
            <a:r>
              <a:rPr lang="en-US" dirty="0">
                <a:highlight>
                  <a:srgbClr val="CAE4BE"/>
                </a:highlight>
              </a:rPr>
              <a:t>LRT</a:t>
            </a:r>
            <a:r>
              <a:rPr lang="en-US" dirty="0"/>
              <a:t>: most people’s recommendation</a:t>
            </a:r>
          </a:p>
          <a:p>
            <a:pPr lvl="2"/>
            <a:r>
              <a:rPr lang="en-US" dirty="0"/>
              <a:t>Wald and score are only approximations of LRT</a:t>
            </a:r>
          </a:p>
          <a:p>
            <a:pPr lvl="3"/>
            <a:r>
              <a:rPr lang="en-US" dirty="0"/>
              <a:t>For smaller samples, LRT better</a:t>
            </a:r>
          </a:p>
          <a:p>
            <a:pPr lvl="3"/>
            <a:endParaRPr lang="en-US" sz="400" dirty="0"/>
          </a:p>
          <a:p>
            <a:pPr lvl="1"/>
            <a:r>
              <a:rPr lang="en-US" dirty="0">
                <a:highlight>
                  <a:srgbClr val="ACD6EB"/>
                </a:highlight>
              </a:rPr>
              <a:t>Wald test </a:t>
            </a:r>
            <a:r>
              <a:rPr lang="en-US" dirty="0"/>
              <a:t>is very convenient</a:t>
            </a:r>
          </a:p>
          <a:p>
            <a:pPr lvl="2"/>
            <a:r>
              <a:rPr lang="en-US" dirty="0"/>
              <a:t>Automatically performed in R</a:t>
            </a:r>
          </a:p>
          <a:p>
            <a:pPr lvl="2"/>
            <a:r>
              <a:rPr lang="en-US" dirty="0"/>
              <a:t>Does not need to estimate two models (LRT does)</a:t>
            </a:r>
          </a:p>
          <a:p>
            <a:pPr lvl="2"/>
            <a:r>
              <a:rPr lang="en-US" dirty="0"/>
              <a:t>Good for testing separate coefficients for a categorical covariate</a:t>
            </a:r>
          </a:p>
          <a:p>
            <a:pPr lvl="2"/>
            <a:endParaRPr lang="en-US" sz="400" dirty="0"/>
          </a:p>
          <a:p>
            <a:pPr lvl="1"/>
            <a:r>
              <a:rPr lang="en-US" dirty="0">
                <a:highlight>
                  <a:srgbClr val="FBDE84"/>
                </a:highlight>
              </a:rPr>
              <a:t>Score test</a:t>
            </a:r>
          </a:p>
          <a:p>
            <a:pPr lvl="2"/>
            <a:r>
              <a:rPr lang="en-US" dirty="0"/>
              <a:t>Does not need to estimate two models (LRT does)</a:t>
            </a:r>
          </a:p>
          <a:p>
            <a:pPr lvl="2"/>
            <a:r>
              <a:rPr lang="en-US" dirty="0"/>
              <a:t>I don’t really see people use this…</a:t>
            </a:r>
          </a:p>
        </p:txBody>
      </p:sp>
    </p:spTree>
    <p:extLst>
      <p:ext uri="{BB962C8B-B14F-4D97-AF65-F5344CB8AC3E}">
        <p14:creationId xmlns:p14="http://schemas.microsoft.com/office/powerpoint/2010/main" val="1448339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9A5EE-11B0-C404-B522-49E21DD9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20BE72-321B-EA1B-378E-DD19AA20D87E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ACD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A08FB29-3326-806A-D121-0C5DF7F86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Wald Test in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D4923-9BBD-D3DF-1E21-6CD205EAC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48433"/>
            <a:ext cx="7974623" cy="580956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4F10953-EBE5-0B78-FD06-E91C922D7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0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2032D1-A797-6BA9-37BB-2503975F1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08189"/>
            <a:ext cx="11734800" cy="49670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9A5EE-11B0-C404-B522-49E21DD9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852817-458A-D520-35B8-2E5E5918B7B4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630996-2207-66A8-0C06-05FACD78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Likelihood Ratio Test in R (I)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7A22F98-FA1B-2F39-231E-DA260FD8D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74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89A5EE-11B0-C404-B522-49E21DD9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852817-458A-D520-35B8-2E5E5918B7B4}"/>
              </a:ext>
            </a:extLst>
          </p:cNvPr>
          <p:cNvSpPr/>
          <p:nvPr/>
        </p:nvSpPr>
        <p:spPr>
          <a:xfrm>
            <a:off x="0" y="147321"/>
            <a:ext cx="12192000" cy="843280"/>
          </a:xfrm>
          <a:prstGeom prst="rect">
            <a:avLst/>
          </a:prstGeom>
          <a:solidFill>
            <a:srgbClr val="CAE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630996-2207-66A8-0C06-05FACD78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</p:spPr>
        <p:txBody>
          <a:bodyPr/>
          <a:lstStyle/>
          <a:p>
            <a:r>
              <a:rPr lang="en-US" dirty="0"/>
              <a:t>Likelihood Ratio Test in R (II)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7A22F98-FA1B-2F39-231E-DA260FD8D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37A22F-B8A6-9695-2E38-B6D955243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9" y="1717431"/>
            <a:ext cx="12081502" cy="384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15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the Coefficients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confidence interval for the estimated coefficients (slope and intercept) reported in statistical software is based on the Wald test</a:t>
                </a:r>
              </a:p>
              <a:p>
                <a:endParaRPr lang="en-US" dirty="0"/>
              </a:p>
              <a:p>
                <a:r>
                  <a:rPr lang="en-US" dirty="0"/>
                  <a:t>The 95% CI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±1.96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/>
                          <a:ea typeface="Cambria Math"/>
                        </a:rPr>
                        <m:t>se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𝑠𝑒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𝑠𝑒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can be found in the output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9342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6 Learning 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Test the significance of estimated coefficients and create </a:t>
            </a:r>
            <a:r>
              <a:rPr lang="en-US" dirty="0"/>
              <a:t>c</a:t>
            </a:r>
            <a:r>
              <a:rPr lang="en-US" sz="2800" dirty="0"/>
              <a:t>onfidence interval for each using three tests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Predict the probability </a:t>
            </a:r>
            <a:r>
              <a:rPr lang="en-US" dirty="0"/>
              <a:t>of “success” for an individual with specific covariate values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Construct and fit a </a:t>
            </a:r>
            <a:r>
              <a:rPr lang="en-US" dirty="0"/>
              <a:t>m</a:t>
            </a:r>
            <a:r>
              <a:rPr lang="en-US" sz="2800" dirty="0"/>
              <a:t>ultiple logistic regression model (if time)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b="1" dirty="0"/>
              <a:t>**For all learning objectives: start with mathematical derivation, then do in R!</a:t>
            </a:r>
            <a:endParaRPr lang="en-US" sz="2800" b="1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6977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5814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5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3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the Coefficients (II)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Note: </a:t>
            </a:r>
            <a:r>
              <a:rPr lang="en-US" dirty="0" err="1"/>
              <a:t>confint</a:t>
            </a:r>
            <a:r>
              <a:rPr lang="en-US" dirty="0"/>
              <a:t>() uses profile likelihood method for CI</a:t>
            </a:r>
          </a:p>
          <a:p>
            <a:r>
              <a:rPr lang="en-US" dirty="0"/>
              <a:t>For Wald confidence interval, should use </a:t>
            </a:r>
            <a:r>
              <a:rPr lang="en-US" dirty="0" err="1"/>
              <a:t>confint.default</a:t>
            </a:r>
            <a:r>
              <a:rPr lang="en-US" dirty="0"/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8320F-1D19-A0C3-3B5F-733D5C645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" y="2438400"/>
            <a:ext cx="11826819" cy="342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64CADA3-AC30-6A0B-3C37-66E6CBAC9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34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the Odds Ratio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8763000" cy="5413248"/>
          </a:xfrm>
        </p:spPr>
        <p:txBody>
          <a:bodyPr>
            <a:normAutofit/>
          </a:bodyPr>
          <a:lstStyle/>
          <a:p>
            <a:r>
              <a:rPr lang="en-US" dirty="0"/>
              <a:t>As we saw in last class, we take the exponential of the coefficient to get the odds ratio </a:t>
            </a:r>
          </a:p>
          <a:p>
            <a:r>
              <a:rPr lang="en-US" dirty="0"/>
              <a:t>We can do the same for the confidence interval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D7F1EC-CE84-CE7B-6EBE-6B308FBC4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14600"/>
            <a:ext cx="11967382" cy="3505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AC7A02D-095E-1C81-A506-9799BD546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545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Interpretation of odds ratios (categorical covariate)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43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40663-FF60-23EF-198C-6F472582C44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514352" indent="-514352"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2" indent="-514352"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B1D8FA0-4A36-4075-4FCA-FD9C99A375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2964885"/>
                  </p:ext>
                </p:extLst>
              </p:nvPr>
            </p:nvGraphicFramePr>
            <p:xfrm>
              <a:off x="228638" y="998119"/>
              <a:ext cx="11734726" cy="54330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6024">
                      <a:extLst>
                        <a:ext uri="{9D8B030D-6E8A-4147-A177-3AD203B41FA5}">
                          <a16:colId xmlns:a16="http://schemas.microsoft.com/office/drawing/2014/main" val="1037591982"/>
                        </a:ext>
                      </a:extLst>
                    </a:gridCol>
                    <a:gridCol w="9458702">
                      <a:extLst>
                        <a:ext uri="{9D8B030D-6E8A-4147-A177-3AD203B41FA5}">
                          <a16:colId xmlns:a16="http://schemas.microsoft.com/office/drawing/2014/main" val="4191932702"/>
                        </a:ext>
                      </a:extLst>
                    </a:gridCol>
                  </a:tblGrid>
                  <a:tr h="54125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Odds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Interpretation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0395782"/>
                      </a:ext>
                    </a:extLst>
                  </a:tr>
                  <a:tr h="746625">
                    <a:tc>
                      <a:txBody>
                        <a:bodyPr/>
                        <a:lstStyle/>
                        <a:p>
                          <a:pPr marL="0" lvl="1" indent="0" algn="just">
                            <a:buClr>
                              <a:schemeClr val="tx1"/>
                            </a:buClr>
                            <a:buSzPct val="100000"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0.37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Clr>
                              <a:schemeClr val="tx1"/>
                            </a:buClr>
                            <a:buSzPct val="100000"/>
                          </a:pP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The </a:t>
                          </a:r>
                          <a:r>
                            <a:rPr lang="en-US" sz="2200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 diagnosis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of late-stage breast cancer for a Non-Hispanic White individuals is</a:t>
                          </a:r>
                          <a:r>
                            <a:rPr lang="en-US" sz="22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0.37 </a:t>
                          </a:r>
                          <a:r>
                            <a:rPr lang="en-US" sz="2200" b="1" i="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(95% CI: (</a:t>
                          </a:r>
                          <a:r>
                            <a:rPr lang="en-US" sz="2200" b="1" i="0" dirty="0"/>
                            <a:t>0.35, 0.39))</a:t>
                          </a:r>
                          <a:endParaRPr lang="en-US" sz="2200" b="1" i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4094263"/>
                      </a:ext>
                    </a:extLst>
                  </a:tr>
                  <a:tr h="792345">
                    <a:tc>
                      <a:txBody>
                        <a:bodyPr/>
                        <a:lstStyle/>
                        <a:p>
                          <a:pPr marL="0" lvl="1" indent="0" algn="just">
                            <a:buClr>
                              <a:schemeClr val="tx1"/>
                            </a:buClr>
                            <a:buSzPct val="100000"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0.97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Hispanic-Latinx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1.03 times lower (95% CI: (</a:t>
                          </a:r>
                          <a:r>
                            <a:rPr lang="en-US" sz="2200" b="1" dirty="0"/>
                            <a:t>0.88, 1.21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5590443"/>
                      </a:ext>
                    </a:extLst>
                  </a:tr>
                  <a:tr h="1142865"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0.94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Non-Hispanic</a:t>
                          </a:r>
                          <a:r>
                            <a:rPr lang="en-US" sz="220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American Indian and Alaska Native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1.06 times lower (95% CI: (</a:t>
                          </a:r>
                          <a:r>
                            <a:rPr lang="en-US" sz="2200" b="1" dirty="0"/>
                            <a:t>0.42, 2.68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5362890"/>
                      </a:ext>
                    </a:extLst>
                  </a:tr>
                  <a:tr h="941785">
                    <a:tc>
                      <a:txBody>
                        <a:bodyPr/>
                        <a:lstStyle/>
                        <a:p>
                          <a:pPr marL="0" lvl="1" indent="0" algn="just">
                            <a:buClr>
                              <a:schemeClr val="tx1"/>
                            </a:buClr>
                            <a:buSzPct val="100000"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1.13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Non-Hispanic Asian</a:t>
                          </a:r>
                          <a:r>
                            <a:rPr lang="en-US" sz="22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and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Pacific Islander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1.13 times higher (95% CI: (</a:t>
                          </a:r>
                          <a:r>
                            <a:rPr lang="en-US" sz="2200" b="1" dirty="0"/>
                            <a:t>0.96 1.33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99591"/>
                      </a:ext>
                    </a:extLst>
                  </a:tr>
                  <a:tr h="987000"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1.40</m:t>
                                </m:r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Non-Hispanic Black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1.4 times higher (95% CI: (</a:t>
                          </a:r>
                          <a:r>
                            <a:rPr lang="en-US" sz="2200" b="1" dirty="0"/>
                            <a:t>1.22 1.61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7298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B1D8FA0-4A36-4075-4FCA-FD9C99A375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2964885"/>
                  </p:ext>
                </p:extLst>
              </p:nvPr>
            </p:nvGraphicFramePr>
            <p:xfrm>
              <a:off x="228638" y="998119"/>
              <a:ext cx="11734726" cy="54330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6024">
                      <a:extLst>
                        <a:ext uri="{9D8B030D-6E8A-4147-A177-3AD203B41FA5}">
                          <a16:colId xmlns:a16="http://schemas.microsoft.com/office/drawing/2014/main" val="1037591982"/>
                        </a:ext>
                      </a:extLst>
                    </a:gridCol>
                    <a:gridCol w="9458702">
                      <a:extLst>
                        <a:ext uri="{9D8B030D-6E8A-4147-A177-3AD203B41FA5}">
                          <a16:colId xmlns:a16="http://schemas.microsoft.com/office/drawing/2014/main" val="4191932702"/>
                        </a:ext>
                      </a:extLst>
                    </a:gridCol>
                  </a:tblGrid>
                  <a:tr h="54125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Odds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Interpretation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0395782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78333" r="-417877" b="-5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Clr>
                              <a:schemeClr val="tx1"/>
                            </a:buClr>
                            <a:buSzPct val="100000"/>
                          </a:pP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The </a:t>
                          </a:r>
                          <a:r>
                            <a:rPr lang="en-US" sz="2200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 diagnosis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of late-stage breast cancer for a Non-Hispanic White individuals is</a:t>
                          </a:r>
                          <a:r>
                            <a:rPr lang="en-US" sz="22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0.37 </a:t>
                          </a:r>
                          <a:r>
                            <a:rPr lang="en-US" sz="2200" b="1" i="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(95% CI: (</a:t>
                          </a:r>
                          <a:r>
                            <a:rPr lang="en-US" sz="2200" b="1" i="0" dirty="0"/>
                            <a:t>0.35, 0.39))</a:t>
                          </a:r>
                          <a:endParaRPr lang="en-US" sz="2200" b="1" i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4094263"/>
                      </a:ext>
                    </a:extLst>
                  </a:tr>
                  <a:tr h="7923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172581" r="-417877" b="-4403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Hispanic-Latinx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1.03 times lower (95% CI: (</a:t>
                          </a:r>
                          <a:r>
                            <a:rPr lang="en-US" sz="2200" b="1" dirty="0"/>
                            <a:t>0.88, 1.21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5590443"/>
                      </a:ext>
                    </a:extLst>
                  </a:tr>
                  <a:tr h="11428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185714" r="-41787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Non-Hispanic</a:t>
                          </a:r>
                          <a:r>
                            <a:rPr lang="en-US" sz="220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American Indian and Alaska Native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1.06 times lower (95% CI: (</a:t>
                          </a:r>
                          <a:r>
                            <a:rPr lang="en-US" sz="2200" b="1" dirty="0"/>
                            <a:t>0.42, 2.68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5362890"/>
                      </a:ext>
                    </a:extLst>
                  </a:tr>
                  <a:tr h="1097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302326" r="-417877" b="-1116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Non-Hispanic Asian</a:t>
                          </a:r>
                          <a:r>
                            <a:rPr lang="en-US" sz="22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and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Pacific Islander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1.13 times higher (95% CI: (</a:t>
                          </a:r>
                          <a:r>
                            <a:rPr lang="en-US" sz="2200" b="1" dirty="0"/>
                            <a:t>0.96 1.33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99591"/>
                      </a:ext>
                    </a:extLst>
                  </a:tr>
                  <a:tr h="1097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397701" r="-417877" b="-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Non-Hispanic Black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1.4 times higher (95% CI: (</a:t>
                          </a:r>
                          <a:r>
                            <a:rPr lang="en-US" sz="2200" b="1" dirty="0"/>
                            <a:t>1.22 1.61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))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7298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A894DC0-D4BE-E5D0-DF13-9085017C1A18}"/>
              </a:ext>
            </a:extLst>
          </p:cNvPr>
          <p:cNvSpPr/>
          <p:nvPr/>
        </p:nvSpPr>
        <p:spPr>
          <a:xfrm>
            <a:off x="11029122" y="1"/>
            <a:ext cx="1162879" cy="288236"/>
          </a:xfrm>
          <a:prstGeom prst="rect">
            <a:avLst/>
          </a:prstGeom>
          <a:noFill/>
          <a:ln w="38100">
            <a:solidFill>
              <a:srgbClr val="F7CB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2" dirty="0">
                <a:solidFill>
                  <a:schemeClr val="tx1"/>
                </a:solidFill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365647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6 Learning 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Test the significance of estimated coefficients and create </a:t>
            </a:r>
            <a:r>
              <a:rPr lang="en-US" dirty="0"/>
              <a:t>c</a:t>
            </a:r>
            <a:r>
              <a:rPr lang="en-US" sz="2800" dirty="0"/>
              <a:t>onfidence interval for each using three tests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Predict the probability </a:t>
            </a:r>
            <a:r>
              <a:rPr lang="en-US" dirty="0"/>
              <a:t>of “success” for an individual with specific covariate values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Construct and fit a </a:t>
            </a:r>
            <a:r>
              <a:rPr lang="en-US" dirty="0"/>
              <a:t>m</a:t>
            </a:r>
            <a:r>
              <a:rPr lang="en-US" sz="2800" dirty="0"/>
              <a:t>ultiple logistic regression model (if time)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b="1" dirty="0"/>
              <a:t>**For all learning objectives: start with mathematical derivation, then do in R!</a:t>
            </a:r>
            <a:endParaRPr lang="en-US" sz="2800" b="1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B0B89E-536D-C2BE-B2FA-177C1F43E488}"/>
              </a:ext>
            </a:extLst>
          </p:cNvPr>
          <p:cNvSpPr/>
          <p:nvPr/>
        </p:nvSpPr>
        <p:spPr>
          <a:xfrm>
            <a:off x="0" y="4419602"/>
            <a:ext cx="12192000" cy="1219198"/>
          </a:xfrm>
          <a:prstGeom prst="rect">
            <a:avLst/>
          </a:prstGeom>
          <a:solidFill>
            <a:srgbClr val="DBEDF6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BDF1B4-682B-658E-BAC5-E17BF6F7601A}"/>
              </a:ext>
            </a:extLst>
          </p:cNvPr>
          <p:cNvSpPr/>
          <p:nvPr/>
        </p:nvSpPr>
        <p:spPr>
          <a:xfrm>
            <a:off x="9144" y="990600"/>
            <a:ext cx="12192000" cy="2209799"/>
          </a:xfrm>
          <a:prstGeom prst="rect">
            <a:avLst/>
          </a:prstGeom>
          <a:solidFill>
            <a:srgbClr val="DBEDF6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0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Predicted Probability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9448800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may be interested in predicting probability of having a late stage breast cancer diagnosis for 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Non-Hispanic Asian</a:t>
                </a:r>
                <a:r>
                  <a:rPr lang="en-US" sz="2800" baseline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Pacific Islander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individuals.</a:t>
                </a:r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predicted probability </a:t>
                </a:r>
                <a:r>
                  <a:rPr lang="en-US" dirty="0"/>
                  <a:t>is the estimated probability of having the event for given values of covariate(s)</a:t>
                </a:r>
              </a:p>
              <a:p>
                <a:r>
                  <a:rPr lang="en-US" dirty="0"/>
                  <a:t>In </a:t>
                </a:r>
                <a:r>
                  <a:rPr lang="en-US" b="1" dirty="0"/>
                  <a:t>simple logistic regression</a:t>
                </a:r>
                <a:r>
                  <a:rPr lang="en-US" dirty="0"/>
                  <a:t>, the predicted probability is: </a:t>
                </a:r>
              </a:p>
              <a:p>
                <a:endParaRPr lang="en-US" sz="13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𝜋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/>
                            </a:rPr>
                            <m:t>exp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/>
                            </a:rPr>
                            <m:t>exp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dirty="0">
                              <a:latin typeface="Cambria Math"/>
                            </a:rPr>
                            <m:t>exp</m:t>
                          </m:r>
                          <m:r>
                            <a:rPr lang="en-US" i="1" dirty="0">
                              <a:latin typeface="Cambria Math"/>
                            </a:rPr>
                            <m:t>⁡(</m:t>
                          </m:r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dirty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i="1" dirty="0">
                              <a:latin typeface="Cambria Math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/>
                            </a:rPr>
                            <m:t>exp</m:t>
                          </m:r>
                          <m:r>
                            <a:rPr lang="en-US" i="1" dirty="0">
                              <a:latin typeface="Cambria Math"/>
                            </a:rPr>
                            <m:t>⁡(</m:t>
                          </m:r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dirty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300" dirty="0"/>
              </a:p>
              <a:p>
                <a:pPr marL="0" indent="0">
                  <a:buNone/>
                </a:pPr>
                <a:r>
                  <a:rPr lang="en-US" dirty="0"/>
                  <a:t>So we use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to represent the fitted </a:t>
                </a:r>
                <a:r>
                  <a:rPr lang="en-US" i="1" dirty="0"/>
                  <a:t>systematic component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9448800" cy="5413248"/>
              </a:xfrm>
              <a:blipFill>
                <a:blip r:embed="rId3"/>
                <a:stretch>
                  <a:fillRect l="-1478" t="-1874" r="-1478" b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1391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Predicted Probability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1277600" cy="541324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Let’s calculate the predicted probability of having a late stage breast cancer diagnosis for 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Non-Hispanic Asian</a:t>
                </a:r>
                <a:r>
                  <a:rPr lang="en-US" sz="2800" baseline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Pacific Islander</a:t>
                </a:r>
                <a:r>
                  <a: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individuals: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𝜋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b="0" i="1" dirty="0" smtClean="0">
                                  <a:latin typeface="Cambria Math"/>
                                </a:rPr>
                                <m:t>⁡(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9−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0.03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𝐻</m:t>
                                  </m:r>
                                  <m:r>
                                    <m:rPr>
                                      <m:nor/>
                                    </m:rPr>
                                    <a:rPr lang="en-US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0.05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𝐴𝐼𝐴𝑁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0.12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𝐴𝑃𝐼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/>
                                </a:rPr>
                                <m:t>)</m:t>
                              </m:r>
                            </m:e>
                          </m:eqArr>
                        </m:num>
                        <m:den>
                          <m:eqArr>
                            <m:eqArr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b="0" i="1" dirty="0" smtClean="0">
                                  <a:latin typeface="Cambria Math"/>
                                </a:rPr>
                                <m:t>⁡(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0.9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9−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0.03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𝐻</m:t>
                                  </m:r>
                                  <m:r>
                                    <m:rPr>
                                      <m:nor/>
                                    </m:rPr>
                                    <a:rPr lang="en-US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𝐿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0.05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𝐴𝐼𝐴𝑁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0.12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𝐴𝑃𝐼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𝑅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_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𝐵</m:t>
                                  </m:r>
                                </m:e>
                              </m:d>
                              <m:r>
                                <a:rPr lang="en-US" b="0" i="1" dirty="0" smtClean="0">
                                  <a:latin typeface="Cambria Math"/>
                                </a:rPr>
                                <m:t>)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𝜋</m:t>
                          </m:r>
                        </m:e>
                      </m:acc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dirty="0">
                              <a:latin typeface="Cambria Math"/>
                            </a:rPr>
                            <m:t>exp</m:t>
                          </m:r>
                          <m:r>
                            <a:rPr lang="en-US" i="1" dirty="0">
                              <a:latin typeface="Cambria Math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9−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/>
                            </a:rPr>
                            <m:t>exp</m:t>
                          </m:r>
                          <m:r>
                            <a:rPr lang="en-US" i="1" dirty="0">
                              <a:latin typeface="Cambria Math"/>
                            </a:rPr>
                            <m:t>⁡(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9−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𝜋</m:t>
                          </m:r>
                        </m:e>
                      </m:acc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b="0" i="1" dirty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⁡(−0.99+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⁡(−0.99+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×1)</m:t>
                          </m:r>
                        </m:den>
                      </m:f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=0.296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1277600" cy="5413248"/>
              </a:xfrm>
              <a:blipFill>
                <a:blip r:embed="rId3"/>
                <a:stretch>
                  <a:fillRect l="-900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887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Predicted Probability (III)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Predicted probability is NOT our predicted outcome</a:t>
            </a:r>
          </a:p>
          <a:p>
            <a:endParaRPr lang="en-US" dirty="0"/>
          </a:p>
          <a:p>
            <a:pPr lvl="1"/>
            <a:r>
              <a:rPr lang="en-US" dirty="0"/>
              <a:t>We cannot interpret it as the predicted Y for individuals with certain covariate values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Example: our predicted probability does not tell us that one individual is or is not diagnosed with late stage breast cancer</a:t>
            </a:r>
          </a:p>
          <a:p>
            <a:pPr lvl="1"/>
            <a:endParaRPr lang="en-US" dirty="0"/>
          </a:p>
          <a:p>
            <a:r>
              <a:rPr lang="en-US" dirty="0"/>
              <a:t>The 0.296 is the estimate of the mean (i.e., proportion) of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Non-Hispanic Asian</a:t>
            </a:r>
            <a:r>
              <a:rPr lang="en-US" sz="2800" baseline="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Pacific Islander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individuals who are </a:t>
            </a:r>
            <a:r>
              <a:rPr lang="en-US" dirty="0"/>
              <a:t>diagnosed with late stage breast cancer</a:t>
            </a:r>
          </a:p>
        </p:txBody>
      </p:sp>
    </p:spTree>
    <p:extLst>
      <p:ext uri="{BB962C8B-B14F-4D97-AF65-F5344CB8AC3E}">
        <p14:creationId xmlns:p14="http://schemas.microsoft.com/office/powerpoint/2010/main" val="1038317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Predicted Probability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first construct the </a:t>
                </a:r>
                <a:r>
                  <a:rPr lang="en-US" b="1" dirty="0">
                    <a:solidFill>
                      <a:schemeClr val="accent5"/>
                    </a:solidFill>
                  </a:rPr>
                  <a:t>95% confidence interval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/>
                          </a:rPr>
                          <m:t>𝒈</m:t>
                        </m:r>
                      </m:e>
                    </m:acc>
                    <m:d>
                      <m:dPr>
                        <m:ctrlPr>
                          <a:rPr lang="en-US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solidFill>
                              <a:schemeClr val="accent5"/>
                            </a:solidFill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: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±1.96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𝑠𝑒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=[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</m:acc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𝐿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</m:acc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𝑈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dirty="0"/>
                  <a:t>Once the confidence intervals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obtained, we can </a:t>
                </a:r>
                <a:r>
                  <a:rPr lang="en-US" b="1" dirty="0">
                    <a:solidFill>
                      <a:schemeClr val="accent5"/>
                    </a:solidFill>
                  </a:rPr>
                  <a:t>transform it to get the 95% CI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chemeClr val="accent5"/>
                            </a:solidFill>
                            <a:latin typeface="Cambria Math"/>
                          </a:rPr>
                          <m:t>𝝅</m:t>
                        </m:r>
                      </m:e>
                    </m:acc>
                    <m:d>
                      <m:dPr>
                        <m:ctrlPr>
                          <a:rPr lang="en-US" b="1" i="1" dirty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solidFill>
                              <a:schemeClr val="accent5"/>
                            </a:solidFill>
                            <a:latin typeface="Cambria Math"/>
                          </a:rPr>
                          <m:t>𝒙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exp</m:t>
                        </m:r>
                        <m:r>
                          <a:rPr lang="en-US" b="0" i="1" dirty="0" smtClean="0">
                            <a:latin typeface="Cambria Math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b="0" i="1" dirty="0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b="0" i="1" dirty="0" smtClean="0">
                            <a:latin typeface="Cambria Math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exp</m:t>
                        </m:r>
                        <m:r>
                          <a:rPr lang="en-US" b="0" i="1" dirty="0" smtClean="0">
                            <a:latin typeface="Cambria Math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b="0" i="1" dirty="0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, its 95% CI is: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𝑈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𝑈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212F3B3-CF39-1964-3ED4-D4AB177A7CE5}"/>
              </a:ext>
            </a:extLst>
          </p:cNvPr>
          <p:cNvGrpSpPr/>
          <p:nvPr/>
        </p:nvGrpSpPr>
        <p:grpSpPr>
          <a:xfrm>
            <a:off x="10134600" y="4191000"/>
            <a:ext cx="1689410" cy="1716024"/>
            <a:chOff x="5486400" y="3617976"/>
            <a:chExt cx="1371600" cy="1371600"/>
          </a:xfrm>
        </p:grpSpPr>
        <p:pic>
          <p:nvPicPr>
            <p:cNvPr id="6" name="Graphic 5" descr="Pause">
              <a:extLst>
                <a:ext uri="{FF2B5EF4-FFF2-40B4-BE49-F238E27FC236}">
                  <a16:creationId xmlns:a16="http://schemas.microsoft.com/office/drawing/2014/main" id="{CA617179-7364-DD3E-9FAC-810B094DD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F865E42-8D41-EFD5-AFBB-747F48E5D6B2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2444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3753501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Predicted Probability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9753600" cy="541324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To get a confidence interval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𝑥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, need to 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se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sz="1600" dirty="0"/>
              </a:p>
              <a:p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we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both follow normal distribution, then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also follows normal distribution</a:t>
                </a:r>
              </a:p>
              <a:p>
                <a:pPr lvl="1"/>
                <a:endParaRPr lang="en-US" sz="1600" dirty="0"/>
              </a:p>
              <a:p>
                <a:r>
                  <a:rPr lang="en-US" dirty="0"/>
                  <a:t>The variance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for a given x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cov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0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x</m:t>
                          </m:r>
                        </m:e>
                        <m:sup>
                          <m:r>
                            <a:rPr lang="en-US" b="0" i="0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0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cov</m:t>
                      </m:r>
                      <m:r>
                        <a:rPr lang="en-US" b="0" i="0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1700" b="0" dirty="0"/>
              </a:p>
              <a:p>
                <a:r>
                  <a:rPr lang="en-US" dirty="0"/>
                  <a:t>The standard error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se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var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[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]</m:t>
                          </m:r>
                        </m:e>
                      </m:rad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9753600" cy="5413248"/>
              </a:xfrm>
              <a:blipFill>
                <a:blip r:embed="rId2"/>
                <a:stretch>
                  <a:fillRect l="-1172" t="-2576" r="-1563" b="-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71E7C90-D047-DC21-553B-47BD3B4A7704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6" name="Graphic 5" descr="Pause">
              <a:extLst>
                <a:ext uri="{FF2B5EF4-FFF2-40B4-BE49-F238E27FC236}">
                  <a16:creationId xmlns:a16="http://schemas.microsoft.com/office/drawing/2014/main" id="{03116047-DF03-4E05-0CC3-DC9A191AC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0D9CBD7-AFBF-C1C5-E4EE-6B152EDF239A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184B63C-E0F3-CC57-CC55-D5181743ABE8}"/>
                  </a:ext>
                </a:extLst>
              </p:cNvPr>
              <p:cNvSpPr/>
              <p:nvPr/>
            </p:nvSpPr>
            <p:spPr>
              <a:xfrm>
                <a:off x="8077200" y="2903280"/>
                <a:ext cx="4114800" cy="1371148"/>
              </a:xfrm>
              <a:prstGeom prst="rect">
                <a:avLst/>
              </a:prstGeom>
              <a:solidFill>
                <a:srgbClr val="FBDE84"/>
              </a:solidFill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Important facts: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cov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-and-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𝑎𝑋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184B63C-E0F3-CC57-CC55-D5181743A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2903280"/>
                <a:ext cx="4114800" cy="1371148"/>
              </a:xfrm>
              <a:prstGeom prst="rect">
                <a:avLst/>
              </a:prstGeom>
              <a:blipFill>
                <a:blip r:embed="rId5"/>
                <a:stretch>
                  <a:fillRect l="-912" b="-1770"/>
                </a:stretch>
              </a:blipFill>
              <a:ln w="571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06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6 Learning 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Test the significance of estimated coefficients and create </a:t>
            </a:r>
            <a:r>
              <a:rPr lang="en-US" dirty="0"/>
              <a:t>c</a:t>
            </a:r>
            <a:r>
              <a:rPr lang="en-US" sz="2800" dirty="0"/>
              <a:t>onfidence interval for each using three tests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Predict the probability </a:t>
            </a:r>
            <a:r>
              <a:rPr lang="en-US" dirty="0"/>
              <a:t>of “success” for an individual with specific covariate values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Construct and fit a </a:t>
            </a:r>
            <a:r>
              <a:rPr lang="en-US" dirty="0"/>
              <a:t>m</a:t>
            </a:r>
            <a:r>
              <a:rPr lang="en-US" sz="2800" dirty="0"/>
              <a:t>ultiple logistic regression model (if time)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b="1" dirty="0"/>
              <a:t>**For all learning objectives: start with mathematical derivation, then do in R!</a:t>
            </a:r>
            <a:endParaRPr lang="en-US" sz="2800" b="1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B0B89E-536D-C2BE-B2FA-177C1F43E488}"/>
              </a:ext>
            </a:extLst>
          </p:cNvPr>
          <p:cNvSpPr/>
          <p:nvPr/>
        </p:nvSpPr>
        <p:spPr>
          <a:xfrm>
            <a:off x="0" y="2133600"/>
            <a:ext cx="12192000" cy="3505200"/>
          </a:xfrm>
          <a:prstGeom prst="rect">
            <a:avLst/>
          </a:prstGeom>
          <a:solidFill>
            <a:srgbClr val="DBEDF6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798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Predicted Probability (III)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1219688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Then where do we get the variance and covariance estimates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𝛽</m:t>
                    </m:r>
                  </m:oMath>
                </a14:m>
                <a:r>
                  <a:rPr lang="en-US" dirty="0"/>
                  <a:t>s?</a:t>
                </a:r>
              </a:p>
              <a:p>
                <a:r>
                  <a:rPr lang="en-US" dirty="0"/>
                  <a:t>From analysis output (after fitting the simple logistic regression model)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1219688" cy="5413248"/>
              </a:xfrm>
              <a:blipFill>
                <a:blip r:embed="rId3"/>
                <a:stretch>
                  <a:fillRect l="-1018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491F31F-562F-B083-C56E-BB5A2DE7672A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12" name="Graphic 11" descr="Pause">
              <a:extLst>
                <a:ext uri="{FF2B5EF4-FFF2-40B4-BE49-F238E27FC236}">
                  <a16:creationId xmlns:a16="http://schemas.microsoft.com/office/drawing/2014/main" id="{FF3BDD86-7BDF-0204-5A5F-ECCF47495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81D7435-5152-21C6-B225-9B0117E85665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9A1380A-F8E1-3559-9542-88B7EC1AF2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1" y="2184786"/>
            <a:ext cx="11851953" cy="2993408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994E661-B3C3-A9E9-D240-A336687FB9A2}"/>
              </a:ext>
            </a:extLst>
          </p:cNvPr>
          <p:cNvSpPr/>
          <p:nvPr/>
        </p:nvSpPr>
        <p:spPr>
          <a:xfrm>
            <a:off x="2819400" y="4267200"/>
            <a:ext cx="1371600" cy="304800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715FA27-20AC-915F-600F-D5AFC9C6100A}"/>
              </a:ext>
            </a:extLst>
          </p:cNvPr>
          <p:cNvSpPr/>
          <p:nvPr/>
        </p:nvSpPr>
        <p:spPr>
          <a:xfrm>
            <a:off x="4267200" y="4267200"/>
            <a:ext cx="1371600" cy="3048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DCFB33E-F7D9-C5B0-518E-9DADF4116CBC}"/>
              </a:ext>
            </a:extLst>
          </p:cNvPr>
          <p:cNvSpPr/>
          <p:nvPr/>
        </p:nvSpPr>
        <p:spPr>
          <a:xfrm>
            <a:off x="2819400" y="4609659"/>
            <a:ext cx="1371600" cy="304800"/>
          </a:xfrm>
          <a:prstGeom prst="round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96D2B1C-23A8-E82F-AED5-440827AFBE7B}"/>
              </a:ext>
            </a:extLst>
          </p:cNvPr>
          <p:cNvSpPr/>
          <p:nvPr/>
        </p:nvSpPr>
        <p:spPr>
          <a:xfrm>
            <a:off x="4267200" y="4613789"/>
            <a:ext cx="1371600" cy="304800"/>
          </a:xfrm>
          <a:prstGeom prst="roundRect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197367-7523-0D95-C473-06979687245A}"/>
              </a:ext>
            </a:extLst>
          </p:cNvPr>
          <p:cNvCxnSpPr>
            <a:stCxn id="17" idx="1"/>
          </p:cNvCxnSpPr>
          <p:nvPr/>
        </p:nvCxnSpPr>
        <p:spPr>
          <a:xfrm flipH="1">
            <a:off x="2133600" y="4419600"/>
            <a:ext cx="685800" cy="106680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D22ABE6F-BF39-E06D-6382-C9D04EA731B3}"/>
                  </a:ext>
                </a:extLst>
              </p:cNvPr>
              <p:cNvSpPr/>
              <p:nvPr/>
            </p:nvSpPr>
            <p:spPr>
              <a:xfrm>
                <a:off x="1212342" y="5513831"/>
                <a:ext cx="1842516" cy="647987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D22ABE6F-BF39-E06D-6382-C9D04EA73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342" y="5513831"/>
                <a:ext cx="1842516" cy="647987"/>
              </a:xfrm>
              <a:prstGeom prst="roundRect">
                <a:avLst/>
              </a:prstGeom>
              <a:blipFill>
                <a:blip r:embed="rId7"/>
                <a:stretch>
                  <a:fillRect b="-1786"/>
                </a:stretch>
              </a:blipFill>
              <a:ln w="571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46A74D67-7358-DD33-23B5-231CE589AFC2}"/>
                  </a:ext>
                </a:extLst>
              </p:cNvPr>
              <p:cNvSpPr/>
              <p:nvPr/>
            </p:nvSpPr>
            <p:spPr>
              <a:xfrm>
                <a:off x="4114800" y="5504686"/>
                <a:ext cx="1842516" cy="647987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var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46A74D67-7358-DD33-23B5-231CE589A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5504686"/>
                <a:ext cx="1842516" cy="647987"/>
              </a:xfrm>
              <a:prstGeom prst="roundRect">
                <a:avLst/>
              </a:prstGeom>
              <a:blipFill>
                <a:blip r:embed="rId8"/>
                <a:stretch>
                  <a:fillRect b="-3571"/>
                </a:stretch>
              </a:blipFill>
              <a:ln w="571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64305076-3EFA-2B8C-4E99-9DE0561CDE5A}"/>
                  </a:ext>
                </a:extLst>
              </p:cNvPr>
              <p:cNvSpPr/>
              <p:nvPr/>
            </p:nvSpPr>
            <p:spPr>
              <a:xfrm>
                <a:off x="7040882" y="4080544"/>
                <a:ext cx="1950718" cy="647987"/>
              </a:xfrm>
              <a:prstGeom prst="roundRect">
                <a:avLst/>
              </a:prstGeom>
              <a:solidFill>
                <a:schemeClr val="bg1"/>
              </a:solidFill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/>
                        </a:rPr>
                        <m:t>cov</m:t>
                      </m:r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64305076-3EFA-2B8C-4E99-9DE0561CDE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882" y="4080544"/>
                <a:ext cx="1950718" cy="647987"/>
              </a:xfrm>
              <a:prstGeom prst="roundRect">
                <a:avLst/>
              </a:prstGeom>
              <a:blipFill>
                <a:blip r:embed="rId9"/>
                <a:stretch>
                  <a:fillRect b="-3571"/>
                </a:stretch>
              </a:blipFill>
              <a:ln w="5715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AEA013-732E-49B8-A994-7F598AA38E82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 flipV="1">
            <a:off x="5638800" y="4404538"/>
            <a:ext cx="1402082" cy="1506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60F8A1-F346-8B2D-969A-45F16283F6C0}"/>
              </a:ext>
            </a:extLst>
          </p:cNvPr>
          <p:cNvCxnSpPr>
            <a:cxnSpLocks/>
            <a:stCxn id="20" idx="2"/>
            <a:endCxn id="25" idx="0"/>
          </p:cNvCxnSpPr>
          <p:nvPr/>
        </p:nvCxnSpPr>
        <p:spPr>
          <a:xfrm>
            <a:off x="4953000" y="4918589"/>
            <a:ext cx="83058" cy="586097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0018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5814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6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037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0DCB31-47EC-2EB3-0292-3DAFC7ACDA3D}"/>
              </a:ext>
            </a:extLst>
          </p:cNvPr>
          <p:cNvGrpSpPr>
            <a:grpSpLocks noChangeAspect="1"/>
          </p:cNvGrpSpPr>
          <p:nvPr/>
        </p:nvGrpSpPr>
        <p:grpSpPr>
          <a:xfrm>
            <a:off x="10096002" y="4187952"/>
            <a:ext cx="1714998" cy="1716024"/>
            <a:chOff x="8610600" y="2964835"/>
            <a:chExt cx="2362200" cy="232562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97278BA-70BE-5310-9F43-95278BA201C5}"/>
                </a:ext>
              </a:extLst>
            </p:cNvPr>
            <p:cNvSpPr/>
            <p:nvPr/>
          </p:nvSpPr>
          <p:spPr>
            <a:xfrm>
              <a:off x="8610600" y="2964835"/>
              <a:ext cx="2362200" cy="2325624"/>
            </a:xfrm>
            <a:prstGeom prst="ellipse">
              <a:avLst/>
            </a:prstGeom>
            <a:noFill/>
            <a:ln w="2444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  <p:pic>
          <p:nvPicPr>
            <p:cNvPr id="9" name="Graphic 8" descr="Play">
              <a:extLst>
                <a:ext uri="{FF2B5EF4-FFF2-40B4-BE49-F238E27FC236}">
                  <a16:creationId xmlns:a16="http://schemas.microsoft.com/office/drawing/2014/main" id="{2EB11A1D-7078-DFD6-9C58-E61F7905A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65407" y="3167741"/>
              <a:ext cx="1871662" cy="187166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Confidence Interval for Predicted Probability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first construct the 95% confidence interval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±1.96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𝑠𝑒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=[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</m:acc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𝐿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𝑔</m:t>
                          </m:r>
                        </m:e>
                      </m:acc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𝑈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dirty="0"/>
                  <a:t>Once the confidence intervals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obtained, we can transform it to get the 95% CI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𝜋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exp</m:t>
                        </m:r>
                        <m:r>
                          <a:rPr lang="en-US" b="0" i="1" dirty="0" smtClean="0">
                            <a:latin typeface="Cambria Math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b="0" i="1" dirty="0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b="0" i="1" dirty="0" smtClean="0">
                            <a:latin typeface="Cambria Math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exp</m:t>
                        </m:r>
                        <m:r>
                          <a:rPr lang="en-US" b="0" i="1" dirty="0" smtClean="0">
                            <a:latin typeface="Cambria Math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𝑔</m:t>
                            </m:r>
                          </m:e>
                        </m:acc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b="0" i="1" dirty="0" smtClean="0">
                            <a:latin typeface="Cambria Math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, its 95% CI is: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𝑈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1+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exp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⁡(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</m:ac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𝑈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4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6081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A5E71-027C-6E47-A54E-958688744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Confidence Interval for the Predicted Probability (IV)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C2954-E2D3-4440-9A6D-AFB21B030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53A5AF-2C05-501C-20B2-B9DEDBA6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FE88C7-BEB6-017F-A2F5-7982DC747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9700"/>
            <a:ext cx="11848984" cy="403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290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6 Learning 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Test the significance of estimated coefficients and create </a:t>
            </a:r>
            <a:r>
              <a:rPr lang="en-US" dirty="0"/>
              <a:t>c</a:t>
            </a:r>
            <a:r>
              <a:rPr lang="en-US" sz="2800" dirty="0"/>
              <a:t>onfidence interval for each using three tests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Predict the probability </a:t>
            </a:r>
            <a:r>
              <a:rPr lang="en-US" dirty="0"/>
              <a:t>of “success” for an individual with specific covariate values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Construct and fit a </a:t>
            </a:r>
            <a:r>
              <a:rPr lang="en-US" dirty="0"/>
              <a:t>m</a:t>
            </a:r>
            <a:r>
              <a:rPr lang="en-US" sz="2800" dirty="0"/>
              <a:t>ultiple logistic regression model (if time)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b="1" dirty="0"/>
              <a:t>**For all learning objectives: start with mathematical derivation, then do in R!</a:t>
            </a:r>
            <a:endParaRPr lang="en-US" sz="2800" b="1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BDF1B4-682B-658E-BAC5-E17BF6F7601A}"/>
              </a:ext>
            </a:extLst>
          </p:cNvPr>
          <p:cNvSpPr/>
          <p:nvPr/>
        </p:nvSpPr>
        <p:spPr>
          <a:xfrm>
            <a:off x="9144" y="990600"/>
            <a:ext cx="12192000" cy="3505200"/>
          </a:xfrm>
          <a:prstGeom prst="rect">
            <a:avLst/>
          </a:prstGeom>
          <a:solidFill>
            <a:srgbClr val="DBEDF6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073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Introduction to Multiple Logistic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In multiple logistic regression model, we </a:t>
            </a:r>
            <a:r>
              <a:rPr lang="en-US" b="1" dirty="0"/>
              <a:t>have &gt; 1 independent variable</a:t>
            </a:r>
          </a:p>
          <a:p>
            <a:pPr lvl="1"/>
            <a:r>
              <a:rPr lang="en-US" dirty="0"/>
              <a:t>Sometimes referred to as the “multi</a:t>
            </a:r>
            <a:r>
              <a:rPr lang="en-US" b="1" dirty="0">
                <a:solidFill>
                  <a:schemeClr val="accent6"/>
                </a:solidFill>
              </a:rPr>
              <a:t>variable</a:t>
            </a:r>
            <a:r>
              <a:rPr lang="en-US" dirty="0"/>
              <a:t> regression”.</a:t>
            </a:r>
          </a:p>
          <a:p>
            <a:pPr lvl="1"/>
            <a:r>
              <a:rPr lang="en-US" dirty="0"/>
              <a:t>The independent variable can be any type: </a:t>
            </a:r>
          </a:p>
          <a:p>
            <a:pPr lvl="2"/>
            <a:r>
              <a:rPr lang="en-US" dirty="0"/>
              <a:t>Continuous</a:t>
            </a:r>
          </a:p>
          <a:p>
            <a:pPr lvl="2"/>
            <a:r>
              <a:rPr lang="en-US" dirty="0"/>
              <a:t>Categorical (ordinal or nominal)</a:t>
            </a:r>
          </a:p>
          <a:p>
            <a:pPr lvl="2"/>
            <a:endParaRPr lang="en-US" dirty="0"/>
          </a:p>
          <a:p>
            <a:r>
              <a:rPr lang="en-US" dirty="0"/>
              <a:t>We will follow similar procedures as we did for simple logistic regression</a:t>
            </a:r>
          </a:p>
          <a:p>
            <a:pPr lvl="1"/>
            <a:r>
              <a:rPr lang="en-US" dirty="0"/>
              <a:t>But we need to </a:t>
            </a:r>
            <a:r>
              <a:rPr lang="en-US" b="1" dirty="0">
                <a:solidFill>
                  <a:schemeClr val="accent6"/>
                </a:solidFill>
              </a:rPr>
              <a:t>change our interpretation of estimates</a:t>
            </a:r>
          </a:p>
        </p:txBody>
      </p:sp>
    </p:spTree>
    <p:extLst>
      <p:ext uri="{BB962C8B-B14F-4D97-AF65-F5344CB8AC3E}">
        <p14:creationId xmlns:p14="http://schemas.microsoft.com/office/powerpoint/2010/main" val="12513063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Logistic Regression Model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Assume we have a collection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independent variables, denoted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r>
                  <a:rPr lang="en-US" dirty="0"/>
                  <a:t>The conditional probability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Y</m:t>
                        </m:r>
                        <m:r>
                          <a:rPr lang="en-US" b="0" i="0" smtClean="0">
                            <a:latin typeface="Cambria Math"/>
                          </a:rPr>
                          <m:t>=1</m:t>
                        </m:r>
                      </m:e>
                      <m:e>
                        <m:r>
                          <a:rPr lang="en-US" b="1" i="0" smtClean="0">
                            <a:latin typeface="Cambria Math"/>
                          </a:rPr>
                          <m:t>𝐱</m:t>
                        </m:r>
                      </m:e>
                    </m:d>
                    <m:r>
                      <a:rPr lang="en-US" b="0" i="0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/>
                          </a:rPr>
                          <m:t>𝐱</m:t>
                        </m:r>
                      </m:e>
                    </m:d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sz="1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/>
                                </a:rPr>
                                <m:t>𝐱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19642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the Multiple Logistic Regression Model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a multiple logistic regression model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independent variables , the </a:t>
                </a:r>
                <a:r>
                  <a:rPr lang="en-US" b="1" dirty="0"/>
                  <a:t>vector of estimates </a:t>
                </a:r>
                <a:r>
                  <a:rPr lang="en-US" dirty="0"/>
                  <a:t>can be denoted by</a:t>
                </a:r>
              </a:p>
              <a:p>
                <a:endParaRPr lang="en-US" sz="1000" dirty="0"/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𝜷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/>
                  <a:t>As with the simple logistic regression, we </a:t>
                </a:r>
                <a:r>
                  <a:rPr lang="en-US" b="1" dirty="0"/>
                  <a:t>use maximum likelihood method</a:t>
                </a:r>
                <a:r>
                  <a:rPr lang="en-US" dirty="0"/>
                  <a:t> for estimating coefficients</a:t>
                </a:r>
              </a:p>
              <a:p>
                <a:endParaRPr lang="en-US" dirty="0"/>
              </a:p>
              <a:p>
                <a:r>
                  <a:rPr lang="en-US" dirty="0"/>
                  <a:t>For a model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independent variables, there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coefficients to estimate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8420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Breast Cancer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breast cancer diagnosis example, recall:</a:t>
            </a:r>
          </a:p>
          <a:p>
            <a:pPr lvl="1"/>
            <a:r>
              <a:rPr lang="en-US" b="1" dirty="0"/>
              <a:t>Outcome: </a:t>
            </a:r>
            <a:r>
              <a:rPr lang="en-US" dirty="0"/>
              <a:t>early or late stage breast cancer diagnosis</a:t>
            </a:r>
          </a:p>
          <a:p>
            <a:pPr lvl="1"/>
            <a:endParaRPr lang="en-US" sz="2000" dirty="0"/>
          </a:p>
          <a:p>
            <a:pPr lvl="1"/>
            <a:r>
              <a:rPr lang="en-US" b="1" dirty="0"/>
              <a:t>Primary Covariate: </a:t>
            </a:r>
            <a:r>
              <a:rPr lang="en-US" dirty="0"/>
              <a:t>Race/ethnicity</a:t>
            </a:r>
          </a:p>
          <a:p>
            <a:pPr lvl="2"/>
            <a:r>
              <a:rPr lang="en-US" dirty="0"/>
              <a:t>While non-Hispanic white individuals are more likely to be diagnosed with breast cancer, non-Hispanic black individuals have the highest death rate</a:t>
            </a:r>
          </a:p>
          <a:p>
            <a:pPr lvl="2"/>
            <a:r>
              <a:rPr lang="en-US" dirty="0"/>
              <a:t>Racism affecting health care quality</a:t>
            </a:r>
          </a:p>
          <a:p>
            <a:pPr lvl="2"/>
            <a:endParaRPr lang="en-US" sz="2000" dirty="0"/>
          </a:p>
          <a:p>
            <a:pPr lvl="1"/>
            <a:r>
              <a:rPr lang="en-US" b="1" dirty="0"/>
              <a:t>Additional covariate: </a:t>
            </a:r>
            <a:r>
              <a:rPr lang="en-US" dirty="0"/>
              <a:t>Age</a:t>
            </a:r>
          </a:p>
          <a:p>
            <a:pPr lvl="2"/>
            <a:r>
              <a:rPr lang="en-US" dirty="0"/>
              <a:t>Also a risk factor for cancer diagnosis</a:t>
            </a:r>
          </a:p>
          <a:p>
            <a:pPr lvl="1"/>
            <a:endParaRPr lang="en-US" sz="2000" dirty="0"/>
          </a:p>
          <a:p>
            <a:r>
              <a:rPr lang="en-US" dirty="0"/>
              <a:t>We want to fit a multiple logistic regression model with both risk factors included as dependent variables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77084-B6ED-973B-647E-7F4FE8653192}"/>
              </a:ext>
            </a:extLst>
          </p:cNvPr>
          <p:cNvSpPr txBox="1"/>
          <p:nvPr/>
        </p:nvSpPr>
        <p:spPr>
          <a:xfrm>
            <a:off x="7083523" y="6273225"/>
            <a:ext cx="5071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2"/>
              </a:rPr>
              <a:t>https://www.ncbi.nlm.nih.gov/pmc/articles/PMC6941147/</a:t>
            </a:r>
            <a:endParaRPr lang="en-US" sz="1600" dirty="0"/>
          </a:p>
          <a:p>
            <a:r>
              <a:rPr lang="en-US" sz="1600" dirty="0">
                <a:hlinkClick r:id="rId3"/>
              </a:rPr>
              <a:t>https://www.nature.com/articles/s41572-021-00258-1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17276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9C0AF-C714-344A-9B99-18D2F63F7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Multiple Logistic Regression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887C5-8A2E-5D45-BDA1-E19DD047B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2E564-DBC0-42F7-941F-4FCB83AFA724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75E0901-790C-1224-E6F6-1700FC49E9F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914400"/>
            <a:ext cx="8087320" cy="5943600"/>
          </a:xfr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4496568-895C-4B7A-BDDC-894237769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02290" y="6087223"/>
            <a:ext cx="637310" cy="6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1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Estimation for Logistic Regression Model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1380A-ED5D-CE58-959B-7113DEC5F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F3F94-F41A-DEC5-4B94-9B0D907F2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8915400" cy="541324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Same as linear regression model: we need to estimate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Maximum likelihood: </a:t>
                </a:r>
                <a:r>
                  <a:rPr lang="en-US" dirty="0"/>
                  <a:t>yields values for the unknown parameters that </a:t>
                </a:r>
                <a:r>
                  <a:rPr lang="en-US" i="1" dirty="0"/>
                  <a:t>maximize the probability of obtaining observed set of data</a:t>
                </a:r>
              </a:p>
              <a:p>
                <a:pPr lvl="1"/>
                <a:r>
                  <a:rPr lang="en-US" dirty="0"/>
                  <a:t>In linear regression, this leads to least squares estimation</a:t>
                </a:r>
              </a:p>
              <a:p>
                <a:pPr lvl="1"/>
                <a:r>
                  <a:rPr lang="en-US" b="1" dirty="0">
                    <a:solidFill>
                      <a:schemeClr val="accent6"/>
                    </a:solidFill>
                  </a:rPr>
                  <a:t>Maximum likelihood estimators (MLE): </a:t>
                </a:r>
                <a:r>
                  <a:rPr lang="en-US" dirty="0"/>
                  <a:t>values of parameters that maximize likelihood</a:t>
                </a:r>
              </a:p>
              <a:p>
                <a:pPr lvl="1"/>
                <a:endParaRPr lang="en-US" dirty="0"/>
              </a:p>
              <a:p>
                <a:r>
                  <a:rPr lang="en-US" b="1" dirty="0">
                    <a:solidFill>
                      <a:schemeClr val="accent4"/>
                    </a:solidFill>
                  </a:rPr>
                  <a:t>Likelihood function: </a:t>
                </a:r>
                <a:r>
                  <a:rPr lang="en-US" dirty="0"/>
                  <a:t>expresses the probability of the observed data as a function of the unknown parameters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8915400" cy="5413248"/>
              </a:xfrm>
              <a:blipFill>
                <a:blip r:embed="rId3"/>
                <a:stretch>
                  <a:fillRect l="-1280" t="-2576" r="-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539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6 Learning Objectives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Test the significance of estimated coefficients and create </a:t>
            </a:r>
            <a:r>
              <a:rPr lang="en-US" dirty="0"/>
              <a:t>c</a:t>
            </a:r>
            <a:r>
              <a:rPr lang="en-US" sz="2800" dirty="0"/>
              <a:t>onfidence interval for each using three tests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Predict the probability </a:t>
            </a:r>
            <a:r>
              <a:rPr lang="en-US" dirty="0"/>
              <a:t>of “success” for an individual with specific covariate values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800" dirty="0"/>
              <a:t>Construct and fit a </a:t>
            </a:r>
            <a:r>
              <a:rPr lang="en-US" dirty="0"/>
              <a:t>m</a:t>
            </a:r>
            <a:r>
              <a:rPr lang="en-US" sz="2800" dirty="0"/>
              <a:t>ultiple logistic regression model (if time)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SzPct val="100000"/>
              <a:buNone/>
            </a:pPr>
            <a:r>
              <a:rPr lang="en-US" b="1" dirty="0"/>
              <a:t>**For all learning objectives: start with mathematical derivation, then do in R!</a:t>
            </a:r>
            <a:endParaRPr lang="en-US" sz="2800" b="1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1301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D237E7-8C4E-C89A-8AD3-0B172CB4B6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t="6304" r="21111"/>
          <a:stretch/>
        </p:blipFill>
        <p:spPr>
          <a:xfrm>
            <a:off x="8332693" y="-23152"/>
            <a:ext cx="3877236" cy="6425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561424-89F8-9973-63A8-A4C537D17F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3" t="6304" r="21111"/>
          <a:stretch/>
        </p:blipFill>
        <p:spPr>
          <a:xfrm>
            <a:off x="8332694" y="-21336"/>
            <a:ext cx="3877236" cy="6425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Wrap-up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61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40663-FF60-23EF-198C-6F472582C4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" y="1143001"/>
            <a:ext cx="8077200" cy="548640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</a:pPr>
            <a:r>
              <a:rPr lang="en-US" dirty="0"/>
              <a:t>4-minute exit ticket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buClr>
                <a:schemeClr val="tx1"/>
              </a:buClr>
              <a:buSzPct val="100000"/>
            </a:pPr>
            <a:r>
              <a:rPr lang="en-US" sz="2800" b="1" dirty="0"/>
              <a:t>Next class</a:t>
            </a: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Multiple logistic regression!</a:t>
            </a:r>
          </a:p>
          <a:p>
            <a:pPr lvl="2">
              <a:buClr>
                <a:schemeClr val="tx1"/>
              </a:buClr>
              <a:buSzPct val="100000"/>
            </a:pPr>
            <a:r>
              <a:rPr lang="en-US" dirty="0"/>
              <a:t>Review some of the concepts we applied to simple logistic regression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Dive deeper into interpretation of coefficients</a:t>
            </a:r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  <a:p>
            <a:pPr lvl="2">
              <a:buClr>
                <a:schemeClr val="tx1"/>
              </a:buClr>
              <a:buSzPct val="100000"/>
            </a:pP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endParaRPr lang="en-US" dirty="0"/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7512D-1D4B-E221-FB26-66E1146EA532}"/>
              </a:ext>
            </a:extLst>
          </p:cNvPr>
          <p:cNvSpPr txBox="1"/>
          <p:nvPr/>
        </p:nvSpPr>
        <p:spPr>
          <a:xfrm>
            <a:off x="8332694" y="5903893"/>
            <a:ext cx="3877235" cy="954107"/>
          </a:xfrm>
          <a:prstGeom prst="rect">
            <a:avLst/>
          </a:prstGeom>
          <a:solidFill>
            <a:srgbClr val="517264"/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https://forms.office.com/r/4rFGQN36TB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2F2C0C5-61A7-5811-2D15-DEEA75D5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4903E5-71EB-A502-2497-E8E0DEE2E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6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5814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51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find Maximum Likelihood Estimator (MLE)?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677400" cy="541324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Construct a likelihood function for an individual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Construct the likelihood function across the sample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to log-likelihood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parameter values that maximize log-likelihood (MLEs)</a:t>
            </a:r>
          </a:p>
        </p:txBody>
      </p:sp>
    </p:spTree>
    <p:extLst>
      <p:ext uri="{BB962C8B-B14F-4D97-AF65-F5344CB8AC3E}">
        <p14:creationId xmlns:p14="http://schemas.microsoft.com/office/powerpoint/2010/main" val="2029039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Construct a likelihood function for an individual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8458200" cy="5413248"/>
              </a:xfrm>
            </p:spPr>
            <p:txBody>
              <a:bodyPr>
                <a:normAutofit/>
              </a:bodyPr>
              <a:lstStyle/>
              <a:p>
                <a:pPr marL="228600" indent="-228600"/>
                <a:r>
                  <a:rPr lang="en-US" dirty="0"/>
                  <a:t>Within a dataset with n subjects, for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th subject: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dirty="0"/>
                  <a:t>, the contribution to the likelihood function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dirty="0"/>
                  <a:t>, the contribution to the likelihood function is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1−</m:t>
                    </m:r>
                    <m:r>
                      <a:rPr lang="en-US" i="1"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/>
                  <a:t>contribution from 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th subject</a:t>
                </a:r>
                <a:r>
                  <a:rPr lang="en-US" dirty="0"/>
                  <a:t> to the likelihood function can be expressed as:</a:t>
                </a:r>
              </a:p>
              <a:p>
                <a:endParaRPr lang="en-US" sz="1000" dirty="0"/>
              </a:p>
              <a:p>
                <a:pPr marL="457201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8458200" cy="5413248"/>
              </a:xfrm>
              <a:blipFill>
                <a:blip r:embed="rId3"/>
                <a:stretch>
                  <a:fillRect l="-1349" t="-1874" r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C1C793-695C-2B08-31F2-004F570EF432}"/>
                  </a:ext>
                </a:extLst>
              </p:cNvPr>
              <p:cNvSpPr/>
              <p:nvPr/>
            </p:nvSpPr>
            <p:spPr>
              <a:xfrm>
                <a:off x="8915400" y="1063749"/>
                <a:ext cx="3251886" cy="2289051"/>
              </a:xfrm>
              <a:prstGeom prst="rect">
                <a:avLst/>
              </a:prstGeom>
              <a:solidFill>
                <a:srgbClr val="F7CB25">
                  <a:alpha val="65098"/>
                </a:srgbClr>
              </a:solidFill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Recall: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Response variable of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err="1">
                    <a:solidFill>
                      <a:schemeClr val="tx1"/>
                    </a:solidFill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</a:rPr>
                  <a:t> subject</a:t>
                </a:r>
                <a:endParaRPr lang="en-US" sz="2000" b="0" dirty="0">
                  <a:solidFill>
                    <a:schemeClr val="tx1"/>
                  </a:solidFill>
                </a:endParaRP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Independent variable for the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err="1">
                    <a:solidFill>
                      <a:schemeClr val="tx1"/>
                    </a:solidFill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</a:rPr>
                  <a:t> subject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/>
                </a:endParaRP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1−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/>
                      </a:rPr>
                      <m:t>Pr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=0|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C1C793-695C-2B08-31F2-004F570E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1063749"/>
                <a:ext cx="3251886" cy="2289051"/>
              </a:xfrm>
              <a:prstGeom prst="rect">
                <a:avLst/>
              </a:prstGeom>
              <a:blipFill>
                <a:blip r:embed="rId4"/>
                <a:stretch>
                  <a:fillRect l="-1533" r="-1149" b="-1075"/>
                </a:stretch>
              </a:blipFill>
              <a:ln w="571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7010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Biostatistics III&amp;#x0D;&amp;#x0A;Analysis of Categorical Data&amp;quot;&quot;/&gt;&lt;property id=&quot;20307&quot; value=&quot;289&quot;/&gt;&lt;/object&gt;&lt;object type=&quot;3&quot; unique_id=&quot;10005&quot;&gt;&lt;property id=&quot;20148&quot; value=&quot;5&quot;/&gt;&lt;property id=&quot;20300&quot; value=&quot;Slide 2 - &amp;quot;Outline&amp;quot;&quot;/&gt;&lt;property id=&quot;20307&quot; value=&quot;290&quot;/&gt;&lt;/object&gt;&lt;object type=&quot;3&quot; unique_id=&quot;10006&quot;&gt;&lt;property id=&quot;20148&quot; value=&quot;5&quot;/&gt;&lt;property id=&quot;20300&quot; value=&quot;Slide 3 - &amp;quot;Example: The Low Birth Weight (LBW) Study (I)&amp;quot;&quot;/&gt;&lt;property id=&quot;20307&quot; value=&quot;291&quot;/&gt;&lt;/object&gt;&lt;object type=&quot;3&quot; unique_id=&quot;10007&quot;&gt;&lt;property id=&quot;20148&quot; value=&quot;5&quot;/&gt;&lt;property id=&quot;20300&quot; value=&quot;Slide 4 - &amp;quot;Summary Statistics for LBW  Study&amp;#x0D;&amp;#x0A;(limiting to Continuous Risk factors) &amp;quot;&quot;/&gt;&lt;property id=&quot;20307&quot; value=&quot;292&quot;/&gt;&lt;/object&gt;&lt;object type=&quot;3&quot; unique_id=&quot;10008&quot;&gt;&lt;property id=&quot;20148&quot; value=&quot;5&quot;/&gt;&lt;property id=&quot;20300&quot; value=&quot;Slide 5 - &amp;quot;Simple Logistic Regression for LBW Study (I)&amp;quot;&quot;/&gt;&lt;property id=&quot;20307&quot; value=&quot;293&quot;/&gt;&lt;/object&gt;&lt;object type=&quot;3&quot; unique_id=&quot;10009&quot;&gt;&lt;property id=&quot;20148&quot; value=&quot;5&quot;/&gt;&lt;property id=&quot;20300&quot; value=&quot;Slide 6 - &amp;quot;Simple Logistic Regression for LBW Study (II)&amp;quot;&quot;/&gt;&lt;property id=&quot;20307&quot; value=&quot;294&quot;/&gt;&lt;/object&gt;&lt;object type=&quot;3&quot; unique_id=&quot;10010&quot;&gt;&lt;property id=&quot;20148&quot; value=&quot;5&quot;/&gt;&lt;property id=&quot;20300&quot; value=&quot;Slide 7 - &amp;quot;Confidence Interval for the Coefficients (I)&amp;quot;&quot;/&gt;&lt;property id=&quot;20307&quot; value=&quot;295&quot;/&gt;&lt;/object&gt;&lt;object type=&quot;3&quot; unique_id=&quot;10011&quot;&gt;&lt;property id=&quot;20148&quot; value=&quot;5&quot;/&gt;&lt;property id=&quot;20300&quot; value=&quot;Slide 8 - &amp;quot;Confidence Interval for the Coefficients (II)&amp;quot;&quot;/&gt;&lt;property id=&quot;20307&quot; value=&quot;296&quot;/&gt;&lt;/object&gt;&lt;object type=&quot;3&quot; unique_id=&quot;10012&quot;&gt;&lt;property id=&quot;20148&quot; value=&quot;5&quot;/&gt;&lt;property id=&quot;20300&quot; value=&quot;Slide 9 - &amp;quot;Confidence Interval for the Coefficients (III)&amp;quot;&quot;/&gt;&lt;property id=&quot;20307&quot; value=&quot;298&quot;/&gt;&lt;/object&gt;&lt;object type=&quot;3&quot; unique_id=&quot;10013&quot;&gt;&lt;property id=&quot;20148&quot; value=&quot;5&quot;/&gt;&lt;property id=&quot;20300&quot; value=&quot;Slide 10 - &amp;quot;Confidence Interval for the Coefficients(IV)&amp;quot;&quot;/&gt;&lt;property id=&quot;20307&quot; value=&quot;323&quot;/&gt;&lt;/object&gt;&lt;object type=&quot;3&quot; unique_id=&quot;10014&quot;&gt;&lt;property id=&quot;20148&quot; value=&quot;5&quot;/&gt;&lt;property id=&quot;20300&quot; value=&quot;Slide 11 - &amp;quot;SAS code for Computing Confidence Interval for coefficients&amp;quot;&quot;/&gt;&lt;property id=&quot;20307&quot; value=&quot;324&quot;/&gt;&lt;/object&gt;&lt;object type=&quot;3&quot; unique_id=&quot;10015&quot;&gt;&lt;property id=&quot;20148&quot; value=&quot;5&quot;/&gt;&lt;property id=&quot;20300&quot; value=&quot;Slide 12 - &amp;quot;Confidence Interval for the Predicted Probability (I)&amp;quot;&quot;/&gt;&lt;property id=&quot;20307&quot; value=&quot;297&quot;/&gt;&lt;/object&gt;&lt;object type=&quot;3&quot; unique_id=&quot;10016&quot;&gt;&lt;property id=&quot;20148&quot; value=&quot;5&quot;/&gt;&lt;property id=&quot;20300&quot; value=&quot;Slide 13 - &amp;quot;Confidence Interval for the Predicted Probability (II)&amp;quot;&quot;/&gt;&lt;property id=&quot;20307&quot; value=&quot;299&quot;/&gt;&lt;/object&gt;&lt;object type=&quot;3&quot; unique_id=&quot;10017&quot;&gt;&lt;property id=&quot;20148&quot; value=&quot;5&quot;/&gt;&lt;property id=&quot;20300&quot; value=&quot;Slide 14 - &amp;quot;Confidence Interval for the Predicted Probability (III)&amp;quot;&quot;/&gt;&lt;property id=&quot;20307&quot; value=&quot;300&quot;/&gt;&lt;/object&gt;&lt;object type=&quot;3&quot; unique_id=&quot;10018&quot;&gt;&lt;property id=&quot;20148&quot; value=&quot;5&quot;/&gt;&lt;property id=&quot;20300&quot; value=&quot;Slide 15 - &amp;quot;Confidence Interval for the Predicted Probability (IV)&amp;quot;&quot;/&gt;&lt;property id=&quot;20307&quot; value=&quot;301&quot;/&gt;&lt;/object&gt;&lt;object type=&quot;3&quot; unique_id=&quot;10019&quot;&gt;&lt;property id=&quot;20148&quot; value=&quot;5&quot;/&gt;&lt;property id=&quot;20300&quot; value=&quot;Slide 16 - &amp;quot;Confidence Interval for the Predicted Probability (V)&amp;quot;&quot;/&gt;&lt;property id=&quot;20307&quot; value=&quot;302&quot;/&gt;&lt;/object&gt;&lt;object type=&quot;3&quot; unique_id=&quot;10020&quot;&gt;&lt;property id=&quot;20148&quot; value=&quot;5&quot;/&gt;&lt;property id=&quot;20300&quot; value=&quot;Slide 17 - &amp;quot;Confidence Interval for the Predicted Probability (VI)&amp;quot;&quot;/&gt;&lt;property id=&quot;20307&quot; value=&quot;303&quot;/&gt;&lt;/object&gt;&lt;object type=&quot;3&quot; unique_id=&quot;10021&quot;&gt;&lt;property id=&quot;20148&quot; value=&quot;5&quot;/&gt;&lt;property id=&quot;20300&quot; value=&quot;Slide 18 - &amp;quot;Confidence Interval for the Predicted Probability (VII)&amp;quot;&quot;/&gt;&lt;property id=&quot;20307&quot; value=&quot;304&quot;/&gt;&lt;/object&gt;&lt;object type=&quot;3&quot; unique_id=&quot;10022&quot;&gt;&lt;property id=&quot;20148&quot; value=&quot;5&quot;/&gt;&lt;property id=&quot;20300&quot; value=&quot;Slide 19 - &amp;quot;Confidence Interval for the Predicted Probability (VIII)&amp;quot;&quot;/&gt;&lt;property id=&quot;20307&quot; value=&quot;308&quot;/&gt;&lt;/object&gt;&lt;object type=&quot;3&quot; unique_id=&quot;10023&quot;&gt;&lt;property id=&quot;20148&quot; value=&quot;5&quot;/&gt;&lt;property id=&quot;20300&quot; value=&quot;Slide 20 - &amp;quot;STATA Code for Computing CI for Predicted Probability&amp;quot;&quot;/&gt;&lt;property id=&quot;20307&quot; value=&quot;305&quot;/&gt;&lt;/object&gt;&lt;object type=&quot;3&quot; unique_id=&quot;10024&quot;&gt;&lt;property id=&quot;20148&quot; value=&quot;5&quot;/&gt;&lt;property id=&quot;20300&quot; value=&quot;Slide 21 - &amp;quot;SAS Code for Computing CI for Predicted Probability&amp;quot;&quot;/&gt;&lt;property id=&quot;20307&quot; value=&quot;306&quot;/&gt;&lt;/object&gt;&lt;object type=&quot;3&quot; unique_id=&quot;10025&quot;&gt;&lt;property id=&quot;20148&quot; value=&quot;5&quot;/&gt;&lt;property id=&quot;20300&quot; value=&quot;Slide 22&quot;/&gt;&lt;property id=&quot;20307&quot; value=&quot;307&quot;/&gt;&lt;/object&gt;&lt;object type=&quot;3&quot; unique_id=&quot;10026&quot;&gt;&lt;property id=&quot;20148&quot; value=&quot;5&quot;/&gt;&lt;property id=&quot;20300&quot; value=&quot;Slide 23 - &amp;quot;Introduction to Multiple Logistic Regression&amp;quot;&quot;/&gt;&lt;property id=&quot;20307&quot; value=&quot;309&quot;/&gt;&lt;/object&gt;&lt;object type=&quot;3&quot; unique_id=&quot;10027&quot;&gt;&lt;property id=&quot;20148&quot; value=&quot;5&quot;/&gt;&lt;property id=&quot;20300&quot; value=&quot;Slide 24 - &amp;quot;The Multiple Logistic Regression Model (I)&amp;quot;&quot;/&gt;&lt;property id=&quot;20307&quot; value=&quot;310&quot;/&gt;&lt;/object&gt;&lt;object type=&quot;3&quot; unique_id=&quot;10028&quot;&gt;&lt;property id=&quot;20148&quot; value=&quot;5&quot;/&gt;&lt;property id=&quot;20300&quot; value=&quot;Slide 25 - &amp;quot;Creating Design Variables (I)&amp;quot;&quot;/&gt;&lt;property id=&quot;20307&quot; value=&quot;311&quot;/&gt;&lt;/object&gt;&lt;object type=&quot;3&quot; unique_id=&quot;10029&quot;&gt;&lt;property id=&quot;20148&quot; value=&quot;5&quot;/&gt;&lt;property id=&quot;20300&quot; value=&quot;Slide 27 - &amp;quot;Creating Design Variables (III)&amp;quot;&quot;/&gt;&lt;property id=&quot;20307&quot; value=&quot;321&quot;/&gt;&lt;/object&gt;&lt;object type=&quot;3&quot; unique_id=&quot;10030&quot;&gt;&lt;property id=&quot;20148&quot; value=&quot;5&quot;/&gt;&lt;property id=&quot;20300&quot; value=&quot;Slide 29 - &amp;quot;Fitting the Multiple Logistic Regression Model (I)&amp;quot;&quot;/&gt;&lt;property id=&quot;20307&quot; value=&quot;322&quot;/&gt;&lt;/object&gt;&lt;object type=&quot;3&quot; unique_id=&quot;10031&quot;&gt;&lt;property id=&quot;20148&quot; value=&quot;5&quot;/&gt;&lt;property id=&quot;20300&quot; value=&quot;Slide 30 - &amp;quot;Fitting the Multiple Logistic Regression Model (II)&amp;quot;&quot;/&gt;&lt;property id=&quot;20307&quot; value=&quot;325&quot;/&gt;&lt;/object&gt;&lt;object type=&quot;3&quot; unique_id=&quot;10032&quot;&gt;&lt;property id=&quot;20148&quot; value=&quot;5&quot;/&gt;&lt;property id=&quot;20300&quot; value=&quot;Slide 31 - &amp;quot;STATA Code for Fitting Multiple Logistic Regression Model&amp;quot;&quot;/&gt;&lt;property id=&quot;20307&quot; value=&quot;326&quot;/&gt;&lt;/object&gt;&lt;object type=&quot;3&quot; unique_id=&quot;10033&quot;&gt;&lt;property id=&quot;20148&quot; value=&quot;5&quot;/&gt;&lt;property id=&quot;20300&quot; value=&quot;Slide 32 - &amp;quot;STATA Code for Fitting Multiple Logistic Regression Model(II)&amp;quot;&quot;/&gt;&lt;property id=&quot;20307&quot; value=&quot;313&quot;/&gt;&lt;/object&gt;&lt;object type=&quot;3&quot; unique_id=&quot;10034&quot;&gt;&lt;property id=&quot;20148&quot; value=&quot;5&quot;/&gt;&lt;property id=&quot;20300&quot; value=&quot;Slide 33 - &amp;quot;SAS Code for Fitting Multiple Logistic Regression Model (I)&amp;quot;&quot;/&gt;&lt;property id=&quot;20307&quot; value=&quot;327&quot;/&gt;&lt;/object&gt;&lt;object type=&quot;3&quot; unique_id=&quot;10035&quot;&gt;&lt;property id=&quot;20148&quot; value=&quot;5&quot;/&gt;&lt;property id=&quot;20300&quot; value=&quot;Slide 41 - &amp;quot;Wald Test &amp;quot;&quot;/&gt;&lt;property id=&quot;20307&quot; value=&quot;315&quot;/&gt;&lt;/object&gt;&lt;object type=&quot;3&quot; unique_id=&quot;10038&quot;&gt;&lt;property id=&quot;20148&quot; value=&quot;5&quot;/&gt;&lt;property id=&quot;20300&quot; value=&quot;Slide 53 - &amp;quot;Discussion of Design Variables in Model Selection (III)&amp;quot;&quot;/&gt;&lt;property id=&quot;20307&quot; value=&quot;318&quot;/&gt;&lt;/object&gt;&lt;object type=&quot;3&quot; unique_id=&quot;10302&quot;&gt;&lt;property id=&quot;20148&quot; value=&quot;5&quot;/&gt;&lt;property id=&quot;20300&quot; value=&quot;Slide 34 - &amp;quot;SAS Code for Fitting Multiple Logistic Regression Model (II)&amp;quot;&quot;/&gt;&lt;property id=&quot;20307&quot; value=&quot;328&quot;/&gt;&lt;/object&gt;&lt;object type=&quot;3&quot; unique_id=&quot;10913&quot;&gt;&lt;property id=&quot;20148&quot; value=&quot;5&quot;/&gt;&lt;property id=&quot;20300&quot; value=&quot;Slide 35 - &amp;quot;SAS Code for Fitting Multiple Logistic Regression Model (III)&amp;quot;&quot;/&gt;&lt;property id=&quot;20307&quot; value=&quot;329&quot;/&gt;&lt;/object&gt;&lt;object type=&quot;3&quot; unique_id=&quot;10914&quot;&gt;&lt;property id=&quot;20148&quot; value=&quot;5&quot;/&gt;&lt;property id=&quot;20300&quot; value=&quot;Slide 36 - &amp;quot;SAS Code for Fitting Multiple Logistic Regression Model (IV)&amp;quot;&quot;/&gt;&lt;property id=&quot;20307&quot; value=&quot;330&quot;/&gt;&lt;/object&gt;&lt;object type=&quot;3&quot; unique_id=&quot;11167&quot;&gt;&lt;property id=&quot;20148&quot; value=&quot;5&quot;/&gt;&lt;property id=&quot;20300&quot; value=&quot;Slide 37 - &amp;quot;Testing for the Significance of the Model  and Coefficients(I)&amp;quot;&quot;/&gt;&lt;property id=&quot;20307&quot; value=&quot;331&quot;/&gt;&lt;/object&gt;&lt;object type=&quot;3&quot; unique_id=&quot;11168&quot;&gt;&lt;property id=&quot;20148&quot; value=&quot;5&quot;/&gt;&lt;property id=&quot;20300&quot; value=&quot;Slide 38 - &amp;quot;Likelihood Ratio Test &amp;quot;&quot;/&gt;&lt;property id=&quot;20307&quot; value=&quot;332&quot;/&gt;&lt;/object&gt;&lt;object type=&quot;3&quot; unique_id=&quot;11624&quot;&gt;&lt;property id=&quot;20148&quot; value=&quot;5&quot;/&gt;&lt;property id=&quot;20300&quot; value=&quot;Slide 39 - &amp;quot;Likelihood Ratio Test in STATA&amp;quot;&quot;/&gt;&lt;property id=&quot;20307&quot; value=&quot;333&quot;/&gt;&lt;/object&gt;&lt;object type=&quot;3&quot; unique_id=&quot;12087&quot;&gt;&lt;property id=&quot;20148&quot; value=&quot;5&quot;/&gt;&lt;property id=&quot;20300&quot; value=&quot;Slide 40 - &amp;quot;Likelihood Ratio Test in SAS&amp;quot;&quot;/&gt;&lt;property id=&quot;20307&quot; value=&quot;334&quot;/&gt;&lt;/object&gt;&lt;object type=&quot;3&quot; unique_id=&quot;12289&quot;&gt;&lt;property id=&quot;20148&quot; value=&quot;5&quot;/&gt;&lt;property id=&quot;20300&quot; value=&quot;Slide 43 - &amp;quot;Wald Test in SAS&amp;quot;&quot;/&gt;&lt;property id=&quot;20307&quot; value=&quot;335&quot;/&gt;&lt;/object&gt;&lt;object type=&quot;3&quot; unique_id=&quot;12630&quot;&gt;&lt;property id=&quot;20148&quot; value=&quot;5&quot;/&gt;&lt;property id=&quot;20300&quot; value=&quot;Slide 42 - &amp;quot;Wald Test in STATA&amp;quot;&quot;/&gt;&lt;property id=&quot;20307&quot; value=&quot;336&quot;/&gt;&lt;/object&gt;&lt;object type=&quot;3&quot; unique_id=&quot;12976&quot;&gt;&lt;property id=&quot;20148&quot; value=&quot;5&quot;/&gt;&lt;property id=&quot;20300&quot; value=&quot;Slide 44 - &amp;quot;Fitting a Reduced Model&amp;quot;&quot;/&gt;&lt;property id=&quot;20307&quot; value=&quot;337&quot;/&gt;&lt;/object&gt;&lt;object type=&quot;3&quot; unique_id=&quot;13187&quot;&gt;&lt;property id=&quot;20148&quot; value=&quot;5&quot;/&gt;&lt;property id=&quot;20300&quot; value=&quot;Slide 45 - &amp;quot;STATA Output for Reduced Model&amp;quot;&quot;/&gt;&lt;property id=&quot;20307&quot; value=&quot;338&quot;/&gt;&lt;/object&gt;&lt;object type=&quot;3&quot; unique_id=&quot;13614&quot;&gt;&lt;property id=&quot;20148&quot; value=&quot;5&quot;/&gt;&lt;property id=&quot;20300&quot; value=&quot;Slide 47 - &amp;quot;Which Model: Full or Reduced? (I)&amp;quot;&quot;/&gt;&lt;property id=&quot;20307&quot; value=&quot;339&quot;/&gt;&lt;/object&gt;&lt;object type=&quot;3&quot; unique_id=&quot;14119&quot;&gt;&lt;property id=&quot;20148&quot; value=&quot;5&quot;/&gt;&lt;property id=&quot;20300&quot; value=&quot;Slide 46 - &amp;quot;SAS Output for Reduced Model&amp;quot;&quot;/&gt;&lt;property id=&quot;20307&quot; value=&quot;340&quot;/&gt;&lt;/object&gt;&lt;object type=&quot;3&quot; unique_id=&quot;14923&quot;&gt;&lt;property id=&quot;20148&quot; value=&quot;5&quot;/&gt;&lt;property id=&quot;20300&quot; value=&quot;Slide 51 - &amp;quot;Discussion of Design Variables in Model Selection (I)&amp;quot;&quot;/&gt;&lt;property id=&quot;20307&quot; value=&quot;341&quot;/&gt;&lt;/object&gt;&lt;object type=&quot;3&quot; unique_id=&quot;15146&quot;&gt;&lt;property id=&quot;20148&quot; value=&quot;5&quot;/&gt;&lt;property id=&quot;20300&quot; value=&quot;Slide 48 - &amp;quot;Which Model: Full or Reduced? (II)&amp;quot;&quot;/&gt;&lt;property id=&quot;20307&quot; value=&quot;342&quot;/&gt;&lt;/object&gt;&lt;object type=&quot;3&quot; unique_id=&quot;15597&quot;&gt;&lt;property id=&quot;20148&quot; value=&quot;5&quot;/&gt;&lt;property id=&quot;20300&quot; value=&quot;Slide 52 - &amp;quot;Discussion of Design Variables in Model Selection (II)&amp;quot;&quot;/&gt;&lt;property id=&quot;20307&quot; value=&quot;343&quot;/&gt;&lt;/object&gt;&lt;object type=&quot;3&quot; unique_id=&quot;15598&quot;&gt;&lt;property id=&quot;20148&quot; value=&quot;5&quot;/&gt;&lt;property id=&quot;20300&quot; value=&quot;Slide 54 - &amp;quot;Wald test for Individual Risk Factor&amp;quot;&quot;/&gt;&lt;property id=&quot;20307&quot; value=&quot;344&quot;/&gt;&lt;/object&gt;&lt;object type=&quot;3&quot; unique_id=&quot;15901&quot;&gt;&lt;property id=&quot;20148&quot; value=&quot;5&quot;/&gt;&lt;property id=&quot;20300&quot; value=&quot;Slide 49 - &amp;quot;Likelihood Ratio Test Using STATA&amp;quot;&quot;/&gt;&lt;property id=&quot;20307&quot; value=&quot;346&quot;/&gt;&lt;/object&gt;&lt;object type=&quot;3&quot; unique_id=&quot;16288&quot;&gt;&lt;property id=&quot;20148&quot; value=&quot;5&quot;/&gt;&lt;property id=&quot;20300&quot; value=&quot;Slide 50 - &amp;quot;Notes for Likelihood Ratio Test&amp;quot;&quot;/&gt;&lt;property id=&quot;20307&quot; value=&quot;347&quot;/&gt;&lt;/object&gt;&lt;object type=&quot;3&quot; unique_id=&quot;17045&quot;&gt;&lt;property id=&quot;20148&quot; value=&quot;5&quot;/&gt;&lt;property id=&quot;20300&quot; value=&quot;Slide 26 - &amp;quot;Creating Design Variables (II)&amp;quot;&quot;/&gt;&lt;property id=&quot;20307&quot; value=&quot;348&quot;/&gt;&lt;/object&gt;&lt;object type=&quot;3&quot; unique_id=&quot;17651&quot;&gt;&lt;property id=&quot;20148&quot; value=&quot;5&quot;/&gt;&lt;property id=&quot;20300&quot; value=&quot;Slide 28 - &amp;quot;Creating Design Variables (IV)&amp;quot;&quot;/&gt;&lt;property id=&quot;20307&quot; value=&quot;34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BSTA513-613_slides">
  <a:themeElements>
    <a:clrScheme name="OHSU-PSU 1">
      <a:dk1>
        <a:srgbClr val="000000"/>
      </a:dk1>
      <a:lt1>
        <a:srgbClr val="FFFFFF"/>
      </a:lt1>
      <a:dk2>
        <a:srgbClr val="004832"/>
      </a:dk2>
      <a:lt2>
        <a:srgbClr val="E7E6E6"/>
      </a:lt2>
      <a:accent1>
        <a:srgbClr val="193D78"/>
      </a:accent1>
      <a:accent2>
        <a:srgbClr val="004832"/>
      </a:accent2>
      <a:accent3>
        <a:srgbClr val="A5A5A5"/>
      </a:accent3>
      <a:accent4>
        <a:srgbClr val="F7CB25"/>
      </a:accent4>
      <a:accent5>
        <a:srgbClr val="49A3D1"/>
      </a:accent5>
      <a:accent6>
        <a:srgbClr val="4EA627"/>
      </a:accent6>
      <a:hlink>
        <a:srgbClr val="F18032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TA513-613_slides" id="{8AE96846-3712-904D-8107-1078E933B762}" vid="{77A4D38B-A047-3C48-ACA5-BC1193729A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BSTA513-613_slides</Template>
  <TotalTime>11886</TotalTime>
  <Words>3448</Words>
  <Application>Microsoft Macintosh PowerPoint</Application>
  <PresentationFormat>Widescreen</PresentationFormat>
  <Paragraphs>577</Paragraphs>
  <Slides>61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Cambria Math</vt:lpstr>
      <vt:lpstr>SF Pro Text</vt:lpstr>
      <vt:lpstr>BSTA513-613_slides</vt:lpstr>
      <vt:lpstr>Class 6: Simple Logistic Regression (II) and Multiple Logistic Regression </vt:lpstr>
      <vt:lpstr>Announcements</vt:lpstr>
      <vt:lpstr>Questions from last class</vt:lpstr>
      <vt:lpstr>Class 6 Learning Objectives</vt:lpstr>
      <vt:lpstr>Class 6 Learning Objectives</vt:lpstr>
      <vt:lpstr>Estimation for Logistic Regression Model </vt:lpstr>
      <vt:lpstr>Poll Everywhere Question 1</vt:lpstr>
      <vt:lpstr>How to find Maximum Likelihood Estimator (MLE)?</vt:lpstr>
      <vt:lpstr>Construct a likelihood function for an individual</vt:lpstr>
      <vt:lpstr>Construct the likelihood function across the sample</vt:lpstr>
      <vt:lpstr>Convert to log-likelihood</vt:lpstr>
      <vt:lpstr>Find MLEs that maximize log-likelihood</vt:lpstr>
      <vt:lpstr>Poll Everywhere Question 2</vt:lpstr>
      <vt:lpstr>How do we do this in R?</vt:lpstr>
      <vt:lpstr>Fitted Model using MLE</vt:lpstr>
      <vt:lpstr>Class 6 Learning Objectives</vt:lpstr>
      <vt:lpstr>Testing for the Significance of the Coefficients</vt:lpstr>
      <vt:lpstr>Wald Test (I)</vt:lpstr>
      <vt:lpstr>Wald Test (II)</vt:lpstr>
      <vt:lpstr>Wald Test (II)</vt:lpstr>
      <vt:lpstr>Poll Everywhere Question 3</vt:lpstr>
      <vt:lpstr>Score Test (I)</vt:lpstr>
      <vt:lpstr>Graphic Illustration of the Three Tests</vt:lpstr>
      <vt:lpstr>Likelihood Ratio Test (I)</vt:lpstr>
      <vt:lpstr>Likelihood Ratio Test (II)</vt:lpstr>
      <vt:lpstr>LRT: what is Deviance? (I)</vt:lpstr>
      <vt:lpstr>LRT: what is Deviance? (II)</vt:lpstr>
      <vt:lpstr>Deviance to Likelihood Ratio Test</vt:lpstr>
      <vt:lpstr>For reference</vt:lpstr>
      <vt:lpstr>Likelihood Ratio Test (II)</vt:lpstr>
      <vt:lpstr>Likelihood Ratio Test (III)</vt:lpstr>
      <vt:lpstr>Poll Everywhere Question 4</vt:lpstr>
      <vt:lpstr>Likelihood Ratio Test (IV)</vt:lpstr>
      <vt:lpstr>All three tests together</vt:lpstr>
      <vt:lpstr>Which test to use?</vt:lpstr>
      <vt:lpstr>Wald Test in R</vt:lpstr>
      <vt:lpstr>Likelihood Ratio Test in R (I)</vt:lpstr>
      <vt:lpstr>Likelihood Ratio Test in R (II)</vt:lpstr>
      <vt:lpstr>Confidence Interval for the Coefficients (I)</vt:lpstr>
      <vt:lpstr>Poll Everywhere Question 5</vt:lpstr>
      <vt:lpstr>Confidence Interval for the Coefficients (II)</vt:lpstr>
      <vt:lpstr>Confidence Interval for the Odds Ratio</vt:lpstr>
      <vt:lpstr>Interpretation of odds ratios (categorical covariate)</vt:lpstr>
      <vt:lpstr>Class 6 Learning Objectives</vt:lpstr>
      <vt:lpstr>Predicted Probability (I)</vt:lpstr>
      <vt:lpstr>Predicted Probability (II)</vt:lpstr>
      <vt:lpstr>Predicted Probability (III)</vt:lpstr>
      <vt:lpstr>Confidence Interval for Predicted Probability (I)</vt:lpstr>
      <vt:lpstr>Confidence Interval for Predicted Probability (II)</vt:lpstr>
      <vt:lpstr>Confidence Interval for Predicted Probability (III)</vt:lpstr>
      <vt:lpstr>Poll Everywhere Question 6</vt:lpstr>
      <vt:lpstr>Confidence Interval for Predicted Probability (I)</vt:lpstr>
      <vt:lpstr>Confidence Interval for the Predicted Probability (IV)</vt:lpstr>
      <vt:lpstr>Class 6 Learning Objectives</vt:lpstr>
      <vt:lpstr>Introduction to Multiple Logistic Regression</vt:lpstr>
      <vt:lpstr>Multiple Logistic Regression Model (I)</vt:lpstr>
      <vt:lpstr>Fitting the Multiple Logistic Regression Model (I)</vt:lpstr>
      <vt:lpstr>Breast Cancer Example</vt:lpstr>
      <vt:lpstr>Fitting Multiple Logistic Regression Model</vt:lpstr>
      <vt:lpstr>Class 6 Learning Objectives</vt:lpstr>
      <vt:lpstr>Wrap-up</vt:lpstr>
    </vt:vector>
  </TitlesOfParts>
  <Company>OHSU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Biostatistics III Analysis of Categorical Data</dc:title>
  <dc:creator>Yiyi Chen</dc:creator>
  <cp:lastModifiedBy>Nicky Wakim</cp:lastModifiedBy>
  <cp:revision>236</cp:revision>
  <cp:lastPrinted>2018-04-23T17:46:57Z</cp:lastPrinted>
  <dcterms:created xsi:type="dcterms:W3CDTF">2013-04-15T21:44:22Z</dcterms:created>
  <dcterms:modified xsi:type="dcterms:W3CDTF">2024-04-17T18:07:12Z</dcterms:modified>
</cp:coreProperties>
</file>